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68" r:id="rId3"/>
  </p:sldMasterIdLst>
  <p:notesMasterIdLst>
    <p:notesMasterId r:id="rId108"/>
  </p:notesMasterIdLst>
  <p:sldIdLst>
    <p:sldId id="256" r:id="rId4"/>
    <p:sldId id="257" r:id="rId5"/>
    <p:sldId id="403" r:id="rId6"/>
    <p:sldId id="258" r:id="rId7"/>
    <p:sldId id="274" r:id="rId8"/>
    <p:sldId id="280" r:id="rId9"/>
    <p:sldId id="305" r:id="rId10"/>
    <p:sldId id="273" r:id="rId11"/>
    <p:sldId id="259" r:id="rId12"/>
    <p:sldId id="260" r:id="rId13"/>
    <p:sldId id="276" r:id="rId14"/>
    <p:sldId id="263" r:id="rId15"/>
    <p:sldId id="269" r:id="rId16"/>
    <p:sldId id="264" r:id="rId17"/>
    <p:sldId id="270" r:id="rId18"/>
    <p:sldId id="332" r:id="rId19"/>
    <p:sldId id="384" r:id="rId20"/>
    <p:sldId id="385" r:id="rId21"/>
    <p:sldId id="386" r:id="rId22"/>
    <p:sldId id="387" r:id="rId23"/>
    <p:sldId id="388" r:id="rId24"/>
    <p:sldId id="389" r:id="rId25"/>
    <p:sldId id="390" r:id="rId26"/>
    <p:sldId id="391" r:id="rId27"/>
    <p:sldId id="392" r:id="rId28"/>
    <p:sldId id="439" r:id="rId29"/>
    <p:sldId id="316" r:id="rId30"/>
    <p:sldId id="317" r:id="rId31"/>
    <p:sldId id="318" r:id="rId32"/>
    <p:sldId id="320" r:id="rId33"/>
    <p:sldId id="321" r:id="rId34"/>
    <p:sldId id="322" r:id="rId35"/>
    <p:sldId id="323" r:id="rId36"/>
    <p:sldId id="324" r:id="rId37"/>
    <p:sldId id="325" r:id="rId38"/>
    <p:sldId id="326" r:id="rId39"/>
    <p:sldId id="327" r:id="rId40"/>
    <p:sldId id="329" r:id="rId41"/>
    <p:sldId id="442" r:id="rId42"/>
    <p:sldId id="407" r:id="rId43"/>
    <p:sldId id="408" r:id="rId44"/>
    <p:sldId id="412" r:id="rId45"/>
    <p:sldId id="443" r:id="rId46"/>
    <p:sldId id="409" r:id="rId47"/>
    <p:sldId id="410" r:id="rId48"/>
    <p:sldId id="284" r:id="rId49"/>
    <p:sldId id="342" r:id="rId50"/>
    <p:sldId id="343" r:id="rId51"/>
    <p:sldId id="402" r:id="rId52"/>
    <p:sldId id="344" r:id="rId53"/>
    <p:sldId id="345" r:id="rId54"/>
    <p:sldId id="405" r:id="rId55"/>
    <p:sldId id="346" r:id="rId56"/>
    <p:sldId id="444" r:id="rId57"/>
    <p:sldId id="406" r:id="rId58"/>
    <p:sldId id="451" r:id="rId59"/>
    <p:sldId id="349" r:id="rId60"/>
    <p:sldId id="411" r:id="rId61"/>
    <p:sldId id="413" r:id="rId62"/>
    <p:sldId id="445" r:id="rId63"/>
    <p:sldId id="350" r:id="rId64"/>
    <p:sldId id="351" r:id="rId65"/>
    <p:sldId id="352" r:id="rId66"/>
    <p:sldId id="353" r:id="rId67"/>
    <p:sldId id="354" r:id="rId68"/>
    <p:sldId id="355" r:id="rId69"/>
    <p:sldId id="362" r:id="rId70"/>
    <p:sldId id="446" r:id="rId71"/>
    <p:sldId id="415" r:id="rId72"/>
    <p:sldId id="417" r:id="rId73"/>
    <p:sldId id="418" r:id="rId74"/>
    <p:sldId id="419" r:id="rId75"/>
    <p:sldId id="420" r:id="rId76"/>
    <p:sldId id="447" r:id="rId77"/>
    <p:sldId id="374" r:id="rId78"/>
    <p:sldId id="375" r:id="rId79"/>
    <p:sldId id="376" r:id="rId80"/>
    <p:sldId id="377" r:id="rId81"/>
    <p:sldId id="434" r:id="rId82"/>
    <p:sldId id="448" r:id="rId83"/>
    <p:sldId id="381" r:id="rId84"/>
    <p:sldId id="449" r:id="rId85"/>
    <p:sldId id="428" r:id="rId86"/>
    <p:sldId id="432" r:id="rId87"/>
    <p:sldId id="433" r:id="rId88"/>
    <p:sldId id="382" r:id="rId89"/>
    <p:sldId id="383" r:id="rId90"/>
    <p:sldId id="397" r:id="rId91"/>
    <p:sldId id="400" r:id="rId92"/>
    <p:sldId id="398" r:id="rId93"/>
    <p:sldId id="399" r:id="rId94"/>
    <p:sldId id="401" r:id="rId95"/>
    <p:sldId id="436" r:id="rId96"/>
    <p:sldId id="437" r:id="rId97"/>
    <p:sldId id="301" r:id="rId98"/>
    <p:sldId id="363" r:id="rId99"/>
    <p:sldId id="364" r:id="rId100"/>
    <p:sldId id="365" r:id="rId101"/>
    <p:sldId id="366" r:id="rId102"/>
    <p:sldId id="396" r:id="rId103"/>
    <p:sldId id="453" r:id="rId104"/>
    <p:sldId id="452" r:id="rId105"/>
    <p:sldId id="340" r:id="rId106"/>
    <p:sldId id="303"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d"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368"/>
    <a:srgbClr val="D9D9D9"/>
    <a:srgbClr val="FF5353"/>
    <a:srgbClr val="F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587" autoAdjust="0"/>
  </p:normalViewPr>
  <p:slideViewPr>
    <p:cSldViewPr snapToGrid="0">
      <p:cViewPr varScale="1">
        <p:scale>
          <a:sx n="63" d="100"/>
          <a:sy n="63" d="100"/>
        </p:scale>
        <p:origin x="810" y="66"/>
      </p:cViewPr>
      <p:guideLst>
        <p:guide orient="horz" pos="2160"/>
        <p:guide pos="2880"/>
      </p:guideLst>
    </p:cSldViewPr>
  </p:slideViewPr>
  <p:notesTextViewPr>
    <p:cViewPr>
      <p:scale>
        <a:sx n="1" d="1"/>
        <a:sy n="1" d="1"/>
      </p:scale>
      <p:origin x="0" y="0"/>
    </p:cViewPr>
  </p:notesTextViewPr>
  <p:sorterViewPr>
    <p:cViewPr>
      <p:scale>
        <a:sx n="100" d="100"/>
        <a:sy n="100" d="100"/>
      </p:scale>
      <p:origin x="0" y="-177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commentAuthors" Target="commentAuthor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sears\Desktop\Malawi\07%20DT\11.%20Report\Perceived%20problems%20accessing%20services_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Clients' Perceived Problems with Referrals</a:t>
            </a:r>
          </a:p>
          <a:p>
            <a:pPr>
              <a:defRPr/>
            </a:pPr>
            <a:r>
              <a:rPr lang="en-US" sz="1200" i="1" dirty="0">
                <a:solidFill>
                  <a:schemeClr val="bg1">
                    <a:lumMod val="50000"/>
                  </a:schemeClr>
                </a:solidFill>
              </a:rPr>
              <a:t>(percent indicating</a:t>
            </a:r>
            <a:r>
              <a:rPr lang="en-US" sz="1200" i="1" baseline="0" dirty="0">
                <a:solidFill>
                  <a:schemeClr val="bg1">
                    <a:lumMod val="50000"/>
                  </a:schemeClr>
                </a:solidFill>
              </a:rPr>
              <a:t> 'yes' of n=310)</a:t>
            </a:r>
            <a:endParaRPr lang="en-US" sz="1200" i="1" dirty="0">
              <a:solidFill>
                <a:schemeClr val="bg1">
                  <a:lumMod val="50000"/>
                </a:schemeClr>
              </a:solidFill>
            </a:endParaRPr>
          </a:p>
        </c:rich>
      </c:tx>
      <c:layout/>
      <c:overlay val="0"/>
    </c:title>
    <c:autoTitleDeleted val="0"/>
    <c:plotArea>
      <c:layout/>
      <c:barChart>
        <c:barDir val="bar"/>
        <c:grouping val="clustered"/>
        <c:varyColors val="0"/>
        <c:ser>
          <c:idx val="0"/>
          <c:order val="0"/>
          <c:tx>
            <c:strRef>
              <c:f>'Summary Data'!$I$4</c:f>
              <c:strCache>
                <c:ptCount val="1"/>
                <c:pt idx="0">
                  <c:v>Clients' Perceived Problems with Referrals</c:v>
                </c:pt>
              </c:strCache>
            </c:strRef>
          </c:tx>
          <c:invertIfNegative val="0"/>
          <c:dLbls>
            <c:spPr>
              <a:noFill/>
              <a:ln>
                <a:noFill/>
              </a:ln>
              <a:effectLst/>
            </c:spPr>
            <c:txPr>
              <a:bodyPr/>
              <a:lstStyle/>
              <a:p>
                <a:pPr>
                  <a:defRPr sz="1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'Summary Data'!$H$5:$H$17</c:f>
              <c:strCache>
                <c:ptCount val="13"/>
                <c:pt idx="0">
                  <c:v>Other</c:v>
                </c:pt>
                <c:pt idx="1">
                  <c:v>Weather</c:v>
                </c:pt>
                <c:pt idx="2">
                  <c:v>Time to participate</c:v>
                </c:pt>
                <c:pt idx="3">
                  <c:v>Service is seasonal</c:v>
                </c:pt>
                <c:pt idx="4">
                  <c:v>Service no longer operational</c:v>
                </c:pt>
                <c:pt idx="5">
                  <c:v>Eligibility/participation criteria</c:v>
                </c:pt>
                <c:pt idx="6">
                  <c:v>Could not afford the service</c:v>
                </c:pt>
                <c:pt idx="7">
                  <c:v>Appointments not available</c:v>
                </c:pt>
                <c:pt idx="8">
                  <c:v>Staff not available</c:v>
                </c:pt>
                <c:pt idx="9">
                  <c:v>Service closed</c:v>
                </c:pt>
                <c:pt idx="10">
                  <c:v>Did not know where to go</c:v>
                </c:pt>
                <c:pt idx="11">
                  <c:v>Did not trust the service provider</c:v>
                </c:pt>
                <c:pt idx="12">
                  <c:v>Service too far/not convenient</c:v>
                </c:pt>
              </c:strCache>
            </c:strRef>
          </c:cat>
          <c:val>
            <c:numRef>
              <c:f>'Summary Data'!$I$5:$I$17</c:f>
              <c:numCache>
                <c:formatCode>0.0%</c:formatCode>
                <c:ptCount val="13"/>
                <c:pt idx="0">
                  <c:v>0.11003236245954701</c:v>
                </c:pt>
                <c:pt idx="1">
                  <c:v>0.187096774193548</c:v>
                </c:pt>
                <c:pt idx="2">
                  <c:v>0.21935483870967701</c:v>
                </c:pt>
                <c:pt idx="3">
                  <c:v>0.23548387096774201</c:v>
                </c:pt>
                <c:pt idx="4">
                  <c:v>0.24516129032258099</c:v>
                </c:pt>
                <c:pt idx="5">
                  <c:v>0.27096774193548401</c:v>
                </c:pt>
                <c:pt idx="6">
                  <c:v>0.32258064516128998</c:v>
                </c:pt>
                <c:pt idx="7">
                  <c:v>0.33870967741935498</c:v>
                </c:pt>
                <c:pt idx="8">
                  <c:v>0.34516129032258103</c:v>
                </c:pt>
                <c:pt idx="9">
                  <c:v>0.38709677419354799</c:v>
                </c:pt>
                <c:pt idx="10">
                  <c:v>0.47419354838709699</c:v>
                </c:pt>
                <c:pt idx="11">
                  <c:v>0.49032258064516099</c:v>
                </c:pt>
                <c:pt idx="12">
                  <c:v>0.54193548387096802</c:v>
                </c:pt>
              </c:numCache>
            </c:numRef>
          </c:val>
        </c:ser>
        <c:dLbls>
          <c:showLegendKey val="0"/>
          <c:showVal val="0"/>
          <c:showCatName val="0"/>
          <c:showSerName val="0"/>
          <c:showPercent val="0"/>
          <c:showBubbleSize val="0"/>
        </c:dLbls>
        <c:gapWidth val="25"/>
        <c:axId val="161223672"/>
        <c:axId val="162598720"/>
      </c:barChart>
      <c:catAx>
        <c:axId val="161223672"/>
        <c:scaling>
          <c:orientation val="minMax"/>
        </c:scaling>
        <c:delete val="0"/>
        <c:axPos val="l"/>
        <c:numFmt formatCode="General" sourceLinked="0"/>
        <c:majorTickMark val="out"/>
        <c:minorTickMark val="none"/>
        <c:tickLblPos val="nextTo"/>
        <c:txPr>
          <a:bodyPr/>
          <a:lstStyle/>
          <a:p>
            <a:pPr>
              <a:defRPr sz="1800"/>
            </a:pPr>
            <a:endParaRPr lang="en-US"/>
          </a:p>
        </c:txPr>
        <c:crossAx val="162598720"/>
        <c:crosses val="autoZero"/>
        <c:auto val="1"/>
        <c:lblAlgn val="ctr"/>
        <c:lblOffset val="100"/>
        <c:noMultiLvlLbl val="0"/>
      </c:catAx>
      <c:valAx>
        <c:axId val="162598720"/>
        <c:scaling>
          <c:orientation val="minMax"/>
        </c:scaling>
        <c:delete val="0"/>
        <c:axPos val="b"/>
        <c:majorGridlines/>
        <c:numFmt formatCode="0.0%" sourceLinked="1"/>
        <c:majorTickMark val="out"/>
        <c:minorTickMark val="none"/>
        <c:tickLblPos val="nextTo"/>
        <c:txPr>
          <a:bodyPr/>
          <a:lstStyle/>
          <a:p>
            <a:pPr>
              <a:defRPr sz="1400"/>
            </a:pPr>
            <a:endParaRPr lang="en-US"/>
          </a:p>
        </c:txPr>
        <c:crossAx val="1612236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D62E6-1571-4682-8CC6-512C662D8C29}" type="datetimeFigureOut">
              <a:rPr lang="en-US" smtClean="0"/>
              <a:t>4/13/2015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B4C0-E4A7-4ADF-8001-7CCDE54B135D}" type="slidenum">
              <a:rPr lang="en-US" smtClean="0"/>
              <a:t>‹#›</a:t>
            </a:fld>
            <a:endParaRPr lang="en-US" dirty="0"/>
          </a:p>
        </p:txBody>
      </p:sp>
    </p:spTree>
    <p:extLst>
      <p:ext uri="{BB962C8B-B14F-4D97-AF65-F5344CB8AC3E}">
        <p14:creationId xmlns:p14="http://schemas.microsoft.com/office/powerpoint/2010/main" val="58077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books/n/tip38/A70187/#A70307"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ncbi.nlm.nih.gov/books/n/tip38/A70187/#A7030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People newly diagnosed with HIV/STIs often have individuals with undiagnosed HIV in their social network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Michael Carter</a:t>
            </a:r>
          </a:p>
          <a:p>
            <a:r>
              <a:rPr lang="en-US" sz="1200" kern="1200" dirty="0" smtClean="0">
                <a:solidFill>
                  <a:schemeClr val="tx1"/>
                </a:solidFill>
                <a:effectLst/>
                <a:latin typeface="+mn-lt"/>
                <a:ea typeface="+mn-ea"/>
                <a:cs typeface="+mn-cs"/>
              </a:rPr>
              <a:t>Published: 30 December 2013</a:t>
            </a:r>
          </a:p>
          <a:p>
            <a:r>
              <a:rPr lang="en-US" sz="1200" kern="1200" dirty="0" smtClean="0">
                <a:solidFill>
                  <a:schemeClr val="tx1"/>
                </a:solidFill>
                <a:effectLst/>
                <a:latin typeface="+mn-lt"/>
                <a:ea typeface="+mn-ea"/>
                <a:cs typeface="+mn-cs"/>
              </a:rPr>
              <a:t>Asking people who are newly diagnosed with HIV or a sexually transmitted infection (STI) to recruit contacts in their social network for HIV/STI screening is an effective way of detecting previously undiagnosed infections, investigators report in the online edition of the </a:t>
            </a:r>
            <a:r>
              <a:rPr lang="en-US" sz="1200" i="1" kern="1200" dirty="0" smtClean="0">
                <a:solidFill>
                  <a:schemeClr val="tx1"/>
                </a:solidFill>
                <a:effectLst/>
                <a:latin typeface="+mn-lt"/>
                <a:ea typeface="+mn-ea"/>
                <a:cs typeface="+mn-cs"/>
              </a:rPr>
              <a:t>Journal of Acquired Immune Deficiency Syndromes</a:t>
            </a:r>
            <a:r>
              <a:rPr lang="en-US" sz="1200" kern="1200" dirty="0" smtClean="0">
                <a:solidFill>
                  <a:schemeClr val="tx1"/>
                </a:solidFill>
                <a:effectLst/>
                <a:latin typeface="+mn-lt"/>
                <a:ea typeface="+mn-ea"/>
                <a:cs typeface="+mn-cs"/>
              </a:rPr>
              <a:t>. The study was conducted in Malawi. Patients were asked to recruit up to five individuals from their social or sexual network for testing.</a:t>
            </a:r>
          </a:p>
          <a:p>
            <a:r>
              <a:rPr lang="en-US" sz="1200" kern="1200" dirty="0" smtClean="0">
                <a:solidFill>
                  <a:schemeClr val="tx1"/>
                </a:solidFill>
                <a:effectLst/>
                <a:latin typeface="+mn-lt"/>
                <a:ea typeface="+mn-ea"/>
                <a:cs typeface="+mn-cs"/>
              </a:rPr>
              <a:t>“Asking STI patients to recruit their social contacts was a feasible, effective and efficient way of diagnosing new HIV cases in a generalized epidemic,” write the authors. “To identify one new case of HIV infection only 8-10 contacts of clinic seeds needed to be tested for HIV, much better efficacy than random testing in the population.”</a:t>
            </a:r>
          </a:p>
          <a:p>
            <a:r>
              <a:rPr lang="en-US" sz="1200" kern="1200" dirty="0" smtClean="0">
                <a:solidFill>
                  <a:schemeClr val="tx1"/>
                </a:solidFill>
                <a:effectLst/>
                <a:latin typeface="+mn-lt"/>
                <a:ea typeface="+mn-ea"/>
                <a:cs typeface="+mn-cs"/>
              </a:rPr>
              <a:t>Approximately 11% of adults in Malawi are HIV positive. But up to a third of HIV cases are undiagnosed. Reducing the proportion of undiagnosed infections is a public health priority. An international team of investigators wanted to see if social network recruitment by people newly diagnosed with HIV/STIs was an efficient and effective way of reaching people with previously undiagnosed infections.</a:t>
            </a:r>
          </a:p>
          <a:p>
            <a:r>
              <a:rPr lang="en-US" sz="1200" kern="1200" dirty="0" smtClean="0">
                <a:solidFill>
                  <a:schemeClr val="tx1"/>
                </a:solidFill>
                <a:effectLst/>
                <a:latin typeface="+mn-lt"/>
                <a:ea typeface="+mn-ea"/>
                <a:cs typeface="+mn-cs"/>
              </a:rPr>
              <a:t>They therefore designed a study involving two groups of patients – each numbering 45 individuals – who accessed care at the STI clinic at Kamuzu Central Hospital in Lilongwe, Malawi between 2010 and 2012. The first group comprised people newly diagnosed with HIV; the second comprised people diagnosed with an STI but not HIV. A control arm consisted of 45 individuals without HIV or an STI were also recruited from the general, local population.</a:t>
            </a:r>
          </a:p>
          <a:p>
            <a:r>
              <a:rPr lang="en-US" sz="1200" kern="1200" dirty="0" smtClean="0">
                <a:solidFill>
                  <a:schemeClr val="tx1"/>
                </a:solidFill>
                <a:effectLst/>
                <a:latin typeface="+mn-lt"/>
                <a:ea typeface="+mn-ea"/>
                <a:cs typeface="+mn-cs"/>
              </a:rPr>
              <a:t>All the participants were aged between 18 and 45 years. They were asked to recruit up to five individuals in their social or sexual network for HIV/STI screening.</a:t>
            </a:r>
          </a:p>
          <a:p>
            <a:r>
              <a:rPr lang="en-US" sz="1200" kern="1200" dirty="0" smtClean="0">
                <a:solidFill>
                  <a:schemeClr val="tx1"/>
                </a:solidFill>
                <a:effectLst/>
                <a:latin typeface="+mn-lt"/>
                <a:ea typeface="+mn-ea"/>
                <a:cs typeface="+mn-cs"/>
              </a:rPr>
              <a:t>Almost two-thirds of participants were women and the mean age was 27 years.</a:t>
            </a:r>
          </a:p>
          <a:p>
            <a:r>
              <a:rPr lang="en-US" sz="1200" kern="1200" dirty="0" smtClean="0">
                <a:solidFill>
                  <a:schemeClr val="tx1"/>
                </a:solidFill>
                <a:effectLst/>
                <a:latin typeface="+mn-lt"/>
                <a:ea typeface="+mn-ea"/>
                <a:cs typeface="+mn-cs"/>
              </a:rPr>
              <a:t>The participants recruited a total of 244 contacts. Over two-thirds (69%) of individuals recruited from the community recruited at least one contact, compared to 53% of STI patients and 47% of HIV-positive participants.</a:t>
            </a:r>
          </a:p>
          <a:p>
            <a:r>
              <a:rPr lang="en-US" sz="1200" kern="1200" dirty="0" smtClean="0">
                <a:solidFill>
                  <a:schemeClr val="tx1"/>
                </a:solidFill>
                <a:effectLst/>
                <a:latin typeface="+mn-lt"/>
                <a:ea typeface="+mn-ea"/>
                <a:cs typeface="+mn-cs"/>
              </a:rPr>
              <a:t>Almost two-thirds (62%) of contacts were friends or neighbours of the recruiting individual, 18% were family members, 11% were sexual contacts (primarily spouses) and 8% had another relationship.</a:t>
            </a:r>
          </a:p>
          <a:p>
            <a:r>
              <a:rPr lang="en-US" sz="1200" kern="1200" dirty="0" smtClean="0">
                <a:solidFill>
                  <a:schemeClr val="tx1"/>
                </a:solidFill>
                <a:effectLst/>
                <a:latin typeface="+mn-lt"/>
                <a:ea typeface="+mn-ea"/>
                <a:cs typeface="+mn-cs"/>
              </a:rPr>
              <a:t>Most of the contacts (64%) were female and their mean age was 28 years.</a:t>
            </a:r>
          </a:p>
          <a:p>
            <a:r>
              <a:rPr lang="en-US" sz="1200" kern="1200" dirty="0" smtClean="0">
                <a:solidFill>
                  <a:schemeClr val="tx1"/>
                </a:solidFill>
                <a:effectLst/>
                <a:latin typeface="+mn-lt"/>
                <a:ea typeface="+mn-ea"/>
                <a:cs typeface="+mn-cs"/>
              </a:rPr>
              <a:t>HIV prevalence was three times higher among the contacts of the HIV-positive patients than the contacts of the community controls (31 vs 11%).</a:t>
            </a:r>
          </a:p>
          <a:p>
            <a:r>
              <a:rPr lang="en-US" sz="1200" kern="1200" dirty="0" smtClean="0">
                <a:solidFill>
                  <a:schemeClr val="tx1"/>
                </a:solidFill>
                <a:effectLst/>
                <a:latin typeface="+mn-lt"/>
                <a:ea typeface="+mn-ea"/>
                <a:cs typeface="+mn-cs"/>
              </a:rPr>
              <a:t>The contacts of the HIV-positive patients and patients with STIs were more likely to have an STI than the contacts of the community controls (29 vs 19 vs 9%).</a:t>
            </a:r>
          </a:p>
          <a:p>
            <a:r>
              <a:rPr lang="en-US" sz="1200" kern="1200" dirty="0" smtClean="0">
                <a:solidFill>
                  <a:schemeClr val="tx1"/>
                </a:solidFill>
                <a:effectLst/>
                <a:latin typeface="+mn-lt"/>
                <a:ea typeface="+mn-ea"/>
                <a:cs typeface="+mn-cs"/>
              </a:rPr>
              <a:t>A total of 20 patients were newly diagnosed with HIV through the study. Seven of these individuals were recruited by patients with HIV, seven by STI patients and six by community controls.</a:t>
            </a:r>
          </a:p>
          <a:p>
            <a:r>
              <a:rPr lang="en-US" sz="1200" kern="1200" dirty="0" smtClean="0">
                <a:solidFill>
                  <a:schemeClr val="tx1"/>
                </a:solidFill>
                <a:effectLst/>
                <a:latin typeface="+mn-lt"/>
                <a:ea typeface="+mn-ea"/>
                <a:cs typeface="+mn-cs"/>
              </a:rPr>
              <a:t>In order to identify one new case of HIV it was necessary to screen eight contacts of the HIV patients; ten contacts of the STI patients and 18 contacts of the community controls.</a:t>
            </a:r>
          </a:p>
          <a:p>
            <a:r>
              <a:rPr lang="en-US" sz="1200" kern="1200" dirty="0" smtClean="0">
                <a:solidFill>
                  <a:schemeClr val="tx1"/>
                </a:solidFill>
                <a:effectLst/>
                <a:latin typeface="+mn-lt"/>
                <a:ea typeface="+mn-ea"/>
                <a:cs typeface="+mn-cs"/>
              </a:rPr>
              <a:t>To identify one new STI, six contacts of patients with HIV, four contacts of STI patients and eleven contacts of community controls required screening.</a:t>
            </a:r>
          </a:p>
          <a:p>
            <a:r>
              <a:rPr lang="en-US" sz="1200" kern="1200" dirty="0" smtClean="0">
                <a:solidFill>
                  <a:schemeClr val="tx1"/>
                </a:solidFill>
                <a:effectLst/>
                <a:latin typeface="+mn-lt"/>
                <a:ea typeface="+mn-ea"/>
                <a:cs typeface="+mn-cs"/>
              </a:rPr>
              <a:t>Identification of one new case of HIV or a new STI required the screening of four contacts of patients with HIV, three contacts of STI patients and seven contacts of the controls.</a:t>
            </a:r>
          </a:p>
          <a:p>
            <a:r>
              <a:rPr lang="en-US" sz="1200" kern="1200" dirty="0" smtClean="0">
                <a:solidFill>
                  <a:schemeClr val="tx1"/>
                </a:solidFill>
                <a:effectLst/>
                <a:latin typeface="+mn-lt"/>
                <a:ea typeface="+mn-ea"/>
                <a:cs typeface="+mn-cs"/>
              </a:rPr>
              <a:t>“High risk persons tend to associate with other persons who engage in similar high risk activities,” write the authors. “Even in the context of a generalized HIV epidemic, STI and HIV risk was not evenly distributed, but rather, clustered in social networks.”</a:t>
            </a:r>
          </a:p>
          <a:p>
            <a:r>
              <a:rPr lang="en-US" sz="1200" kern="1200" dirty="0" smtClean="0">
                <a:solidFill>
                  <a:schemeClr val="tx1"/>
                </a:solidFill>
                <a:effectLst/>
                <a:latin typeface="+mn-lt"/>
                <a:ea typeface="+mn-ea"/>
                <a:cs typeface="+mn-cs"/>
              </a:rPr>
              <a:t>The investigators believe their findings have implications for HIV screening and testing strategies. “Our findings reflect a novel strategy for addressing a pressing public health need: identifying undiagnosed, hard-to-reach cases of HIV infection,” they conclude. “We demonstrated that asking STI patients to recruit their social contacts was a feasible, effective, and efficient way of identifying this population. These observations support social contact recruitment extending the reach of the healthcare screening system. Such an approach could become a powerful way of identifying HIV in hard-to-reach populations earlier.”</a:t>
            </a:r>
          </a:p>
          <a:p>
            <a:endParaRPr lang="en-US" dirty="0"/>
          </a:p>
        </p:txBody>
      </p:sp>
      <p:sp>
        <p:nvSpPr>
          <p:cNvPr id="4" name="Slide Number Placeholder 3"/>
          <p:cNvSpPr>
            <a:spLocks noGrp="1"/>
          </p:cNvSpPr>
          <p:nvPr>
            <p:ph type="sldNum" sz="quarter" idx="10"/>
          </p:nvPr>
        </p:nvSpPr>
        <p:spPr/>
        <p:txBody>
          <a:bodyPr/>
          <a:lstStyle/>
          <a:p>
            <a:fld id="{88A53AA8-DF63-4227-9055-B6071DBC1068}" type="slidenum">
              <a:rPr lang="en-US" smtClean="0"/>
              <a:t>20</a:t>
            </a:fld>
            <a:endParaRPr lang="en-US" dirty="0"/>
          </a:p>
        </p:txBody>
      </p:sp>
    </p:spTree>
    <p:extLst>
      <p:ext uri="{BB962C8B-B14F-4D97-AF65-F5344CB8AC3E}">
        <p14:creationId xmlns:p14="http://schemas.microsoft.com/office/powerpoint/2010/main" val="129939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complete set of tools and processes needed for effective implementation of the clinic-community referral system</a:t>
            </a:r>
          </a:p>
          <a:p>
            <a:endParaRPr lang="en-US" dirty="0"/>
          </a:p>
        </p:txBody>
      </p:sp>
      <p:sp>
        <p:nvSpPr>
          <p:cNvPr id="4" name="Slide Number Placeholder 3"/>
          <p:cNvSpPr>
            <a:spLocks noGrp="1"/>
          </p:cNvSpPr>
          <p:nvPr>
            <p:ph type="sldNum" sz="quarter" idx="10"/>
          </p:nvPr>
        </p:nvSpPr>
        <p:spPr/>
        <p:txBody>
          <a:bodyPr/>
          <a:lstStyle/>
          <a:p>
            <a:fld id="{47B5FAC1-2D3E-48AC-9233-54EE176F28D5}" type="slidenum">
              <a:rPr lang="en-US" smtClean="0"/>
              <a:pPr/>
              <a:t>64</a:t>
            </a:fld>
            <a:endParaRPr lang="en-US" dirty="0"/>
          </a:p>
        </p:txBody>
      </p:sp>
    </p:spTree>
    <p:extLst>
      <p:ext uri="{BB962C8B-B14F-4D97-AF65-F5344CB8AC3E}">
        <p14:creationId xmlns:p14="http://schemas.microsoft.com/office/powerpoint/2010/main" val="380243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complete set of tools and processes needed for effective implementation of the clinic-community referral system</a:t>
            </a:r>
          </a:p>
          <a:p>
            <a:endParaRPr lang="en-US" dirty="0"/>
          </a:p>
        </p:txBody>
      </p:sp>
      <p:sp>
        <p:nvSpPr>
          <p:cNvPr id="4" name="Slide Number Placeholder 3"/>
          <p:cNvSpPr>
            <a:spLocks noGrp="1"/>
          </p:cNvSpPr>
          <p:nvPr>
            <p:ph type="sldNum" sz="quarter" idx="10"/>
          </p:nvPr>
        </p:nvSpPr>
        <p:spPr/>
        <p:txBody>
          <a:bodyPr/>
          <a:lstStyle/>
          <a:p>
            <a:fld id="{47B5FAC1-2D3E-48AC-9233-54EE176F28D5}" type="slidenum">
              <a:rPr lang="en-US" smtClean="0"/>
              <a:pPr/>
              <a:t>65</a:t>
            </a:fld>
            <a:endParaRPr lang="en-US" dirty="0"/>
          </a:p>
        </p:txBody>
      </p:sp>
    </p:spTree>
    <p:extLst>
      <p:ext uri="{BB962C8B-B14F-4D97-AF65-F5344CB8AC3E}">
        <p14:creationId xmlns:p14="http://schemas.microsoft.com/office/powerpoint/2010/main" val="365122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complete set of tools and processes needed for effective implementation of the clinic-community referral system</a:t>
            </a:r>
          </a:p>
          <a:p>
            <a:endParaRPr lang="en-US" dirty="0"/>
          </a:p>
        </p:txBody>
      </p:sp>
      <p:sp>
        <p:nvSpPr>
          <p:cNvPr id="4" name="Slide Number Placeholder 3"/>
          <p:cNvSpPr>
            <a:spLocks noGrp="1"/>
          </p:cNvSpPr>
          <p:nvPr>
            <p:ph type="sldNum" sz="quarter" idx="10"/>
          </p:nvPr>
        </p:nvSpPr>
        <p:spPr/>
        <p:txBody>
          <a:bodyPr/>
          <a:lstStyle/>
          <a:p>
            <a:fld id="{47B5FAC1-2D3E-48AC-9233-54EE176F28D5}" type="slidenum">
              <a:rPr lang="en-US" smtClean="0"/>
              <a:pPr/>
              <a:t>66</a:t>
            </a:fld>
            <a:endParaRPr lang="en-US" dirty="0"/>
          </a:p>
        </p:txBody>
      </p:sp>
    </p:spTree>
    <p:extLst>
      <p:ext uri="{BB962C8B-B14F-4D97-AF65-F5344CB8AC3E}">
        <p14:creationId xmlns:p14="http://schemas.microsoft.com/office/powerpoint/2010/main" val="331790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6D56A7FE-AFD4-4C5D-94DF-CF845D01D5A3}" type="slidenum">
              <a:rPr lang="en-US" smtClean="0"/>
              <a:t>71</a:t>
            </a:fld>
            <a:endParaRPr lang="en-US" dirty="0"/>
          </a:p>
        </p:txBody>
      </p:sp>
    </p:spTree>
    <p:extLst>
      <p:ext uri="{BB962C8B-B14F-4D97-AF65-F5344CB8AC3E}">
        <p14:creationId xmlns:p14="http://schemas.microsoft.com/office/powerpoint/2010/main" val="274677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Time and cost to set up:  </a:t>
            </a:r>
            <a:r>
              <a:rPr lang="en-US" sz="1200" kern="1200" dirty="0" smtClean="0">
                <a:solidFill>
                  <a:schemeClr val="tx1"/>
                </a:solidFill>
                <a:latin typeface="+mn-lt"/>
                <a:ea typeface="+mn-ea"/>
                <a:cs typeface="+mn-cs"/>
              </a:rPr>
              <a:t>The system uses VSLAs and NCST facilities as entry points. There are plenty of existing Savings Groups/VSLAs in the districts, and the existing databases for such groups makes the mapping exercise easier and cheaper. Since it is community based, the next step which includes community sensitizations, negotiation with specific groups and also coordinating, collaborating and orienting with NCST facilities , takes about a month or two. And by three months referrals should start rolling. The cost that might be met is the logistical, stationery and orientation workshop  and a pushbike for Referral volunteers which so far has been relatively low.</a:t>
            </a:r>
          </a:p>
          <a:p>
            <a:r>
              <a:rPr lang="en-US" sz="1200" b="1" kern="1200" dirty="0" smtClean="0">
                <a:solidFill>
                  <a:schemeClr val="tx1"/>
                </a:solidFill>
                <a:latin typeface="+mn-lt"/>
                <a:ea typeface="+mn-ea"/>
                <a:cs typeface="+mn-cs"/>
              </a:rPr>
              <a:t>Harmonization with existing systems: </a:t>
            </a:r>
            <a:r>
              <a:rPr lang="en-US" sz="1200" kern="1200" dirty="0" smtClean="0">
                <a:solidFill>
                  <a:schemeClr val="tx1"/>
                </a:solidFill>
                <a:latin typeface="+mn-lt"/>
                <a:ea typeface="+mn-ea"/>
                <a:cs typeface="+mn-cs"/>
              </a:rPr>
              <a:t>Currently the system that has been set up is based on existing structures: established SGs and NCST facility personnel. LIFT works with facilities to issue the client ID on referral cards ( this could be linked to ART and HCC numbers). Initially LIFT introduced a parallel ID system, which proved  laborious and difficult to link it to the NCST paper based recording system. Once a client is referred to a service a card serves as a tracking mechanism as eventually the card is expected to be traced back to the NCST facility  for referral access verification.</a:t>
            </a:r>
          </a:p>
          <a:p>
            <a:r>
              <a:rPr lang="en-US" sz="1200" b="1" kern="1200" dirty="0" smtClean="0">
                <a:solidFill>
                  <a:schemeClr val="tx1"/>
                </a:solidFill>
                <a:latin typeface="+mn-lt"/>
                <a:ea typeface="+mn-ea"/>
                <a:cs typeface="+mn-cs"/>
              </a:rPr>
              <a:t>Functionality and ease of use:  </a:t>
            </a:r>
            <a:r>
              <a:rPr lang="en-US" sz="1200" kern="1200" dirty="0" smtClean="0">
                <a:solidFill>
                  <a:schemeClr val="tx1"/>
                </a:solidFill>
                <a:latin typeface="+mn-lt"/>
                <a:ea typeface="+mn-ea"/>
                <a:cs typeface="+mn-cs"/>
              </a:rPr>
              <a:t>The existence of ES such as SGs and  the paper based card system  simplifies the system. The linking of records to NAST facilities makes it easy to track clients who have accessed services. </a:t>
            </a:r>
            <a:r>
              <a:rPr lang="en-US" sz="1200" kern="1200" dirty="0" smtClean="0">
                <a:solidFill>
                  <a:schemeClr val="tx1"/>
                </a:solidFill>
                <a:latin typeface="+mn-lt"/>
                <a:ea typeface="+mn-ea"/>
                <a:cs typeface="+mn-cs"/>
              </a:rPr>
              <a:t>Clients </a:t>
            </a:r>
            <a:r>
              <a:rPr lang="en-US" sz="1200" kern="1200" dirty="0" smtClean="0">
                <a:solidFill>
                  <a:schemeClr val="tx1"/>
                </a:solidFill>
                <a:latin typeface="+mn-lt"/>
                <a:ea typeface="+mn-ea"/>
                <a:cs typeface="+mn-cs"/>
              </a:rPr>
              <a:t>easily  understand the referral system. </a:t>
            </a:r>
          </a:p>
          <a:p>
            <a:r>
              <a:rPr lang="en-US" sz="1200" b="1" kern="1200" dirty="0" smtClean="0">
                <a:solidFill>
                  <a:schemeClr val="tx1"/>
                </a:solidFill>
                <a:latin typeface="+mn-lt"/>
                <a:ea typeface="+mn-ea"/>
                <a:cs typeface="+mn-cs"/>
              </a:rPr>
              <a:t>Client reach:  </a:t>
            </a:r>
            <a:r>
              <a:rPr lang="en-US" sz="1200" kern="1200" dirty="0" smtClean="0">
                <a:solidFill>
                  <a:schemeClr val="tx1"/>
                </a:solidFill>
                <a:latin typeface="+mn-lt"/>
                <a:ea typeface="+mn-ea"/>
                <a:cs typeface="+mn-cs"/>
              </a:rPr>
              <a:t>As of January 2194 clients received referrals in Lilongwe and Kasungu. LIFT expects to hit the 3000  clients by February 2015. The utilization/access of services is above 85% in Lilongwe and above 90% in Kasungu.</a:t>
            </a:r>
          </a:p>
          <a:p>
            <a:r>
              <a:rPr lang="en-US" sz="1200" b="1" kern="1200" dirty="0" smtClean="0">
                <a:solidFill>
                  <a:schemeClr val="tx1"/>
                </a:solidFill>
                <a:latin typeface="+mn-lt"/>
                <a:ea typeface="+mn-ea"/>
                <a:cs typeface="+mn-cs"/>
              </a:rPr>
              <a:t>Number/range of services offered and ability to meet longer-term ES/L/FS needs: </a:t>
            </a:r>
            <a:r>
              <a:rPr lang="en-US" sz="1200" kern="1200" dirty="0" smtClean="0">
                <a:solidFill>
                  <a:schemeClr val="tx1"/>
                </a:solidFill>
                <a:latin typeface="+mn-lt"/>
                <a:ea typeface="+mn-ea"/>
                <a:cs typeface="+mn-cs"/>
              </a:rPr>
              <a:t>Current service offered is economic strengthening service and short term food support/RUTF (in limited NCST sites due to stockouts),  links to Support Groups and Care Groups(nutrition)</a:t>
            </a:r>
          </a:p>
          <a:p>
            <a:r>
              <a:rPr lang="en-US" sz="1200" b="1" kern="1200" dirty="0" smtClean="0">
                <a:solidFill>
                  <a:schemeClr val="tx1"/>
                </a:solidFill>
                <a:latin typeface="+mn-lt"/>
                <a:ea typeface="+mn-ea"/>
                <a:cs typeface="+mn-cs"/>
              </a:rPr>
              <a:t>Motivation of network to implement: </a:t>
            </a:r>
            <a:r>
              <a:rPr lang="en-US" sz="1200" kern="1200" dirty="0" smtClean="0">
                <a:solidFill>
                  <a:schemeClr val="tx1"/>
                </a:solidFill>
                <a:latin typeface="+mn-lt"/>
                <a:ea typeface="+mn-ea"/>
                <a:cs typeface="+mn-cs"/>
              </a:rPr>
              <a:t>Technical Assistance, Trainings/capacity Building activities, Referral Tools and materials (cards, documentation books etc.), logistical support for follow up such as pushbikes</a:t>
            </a:r>
          </a:p>
          <a:p>
            <a:r>
              <a:rPr lang="en-US" sz="1200" b="1" kern="1200" dirty="0" smtClean="0">
                <a:solidFill>
                  <a:schemeClr val="tx1"/>
                </a:solidFill>
                <a:latin typeface="+mn-lt"/>
                <a:ea typeface="+mn-ea"/>
                <a:cs typeface="+mn-cs"/>
              </a:rPr>
              <a:t>Referral follow up/feedback/completion</a:t>
            </a:r>
            <a:r>
              <a:rPr lang="en-US" sz="1200" kern="1200" dirty="0" smtClean="0">
                <a:solidFill>
                  <a:schemeClr val="tx1"/>
                </a:solidFill>
                <a:latin typeface="+mn-lt"/>
                <a:ea typeface="+mn-ea"/>
                <a:cs typeface="+mn-cs"/>
              </a:rPr>
              <a:t>: Cards completing a circle i.e. from a point of referral, IDs help track a client whether they have accessed a referred service or not through the help of a cadre of volunteers in the community involved in the project. Final destinations of the cards are the NCST facilities, who tally issued cards and received  clients to establish utilisation.</a:t>
            </a:r>
          </a:p>
          <a:p>
            <a:r>
              <a:rPr lang="en-US" sz="1200" b="1" kern="1200" dirty="0" smtClean="0">
                <a:solidFill>
                  <a:schemeClr val="tx1"/>
                </a:solidFill>
                <a:latin typeface="+mn-lt"/>
                <a:ea typeface="+mn-ea"/>
                <a:cs typeface="+mn-cs"/>
              </a:rPr>
              <a:t>Ability to collect and report on data of interest (DT, HIV, adherence, etc): </a:t>
            </a:r>
            <a:r>
              <a:rPr lang="en-US" sz="1200" kern="1200" dirty="0" smtClean="0">
                <a:solidFill>
                  <a:schemeClr val="tx1"/>
                </a:solidFill>
                <a:latin typeface="+mn-lt"/>
                <a:ea typeface="+mn-ea"/>
                <a:cs typeface="+mn-cs"/>
              </a:rPr>
              <a:t>Each NCST facility has a focal person.-either ART, HTC or Expert Client who , complete a short report form that captures referral activities,  number of PLHIV in catchment area, Clients who accessed HTC,ART, Nutrition services. (Analysis on adherence has not been done yet ,but anecdotal feeback from NCST staff indicate that the referral system is helping. The adoption of NCST ID numbers on Client ID  is expected to “ease” the analysis. </a:t>
            </a:r>
          </a:p>
          <a:p>
            <a:r>
              <a:rPr lang="en-US" sz="1200" b="1" kern="1200" dirty="0" smtClean="0">
                <a:solidFill>
                  <a:schemeClr val="tx1"/>
                </a:solidFill>
                <a:latin typeface="+mn-lt"/>
                <a:ea typeface="+mn-ea"/>
                <a:cs typeface="+mn-cs"/>
              </a:rPr>
              <a:t>Ability to replicate with lower LIFT investments</a:t>
            </a:r>
            <a:r>
              <a:rPr lang="en-US" sz="1200" kern="1200" dirty="0" smtClean="0">
                <a:solidFill>
                  <a:schemeClr val="tx1"/>
                </a:solidFill>
                <a:latin typeface="+mn-lt"/>
                <a:ea typeface="+mn-ea"/>
                <a:cs typeface="+mn-cs"/>
              </a:rPr>
              <a:t>: strong base of the SGs, existing cadre of staff in NCST  facilities and volunteers in communities who already work with the clients, low cost nature of the model makes it scalable.</a:t>
            </a:r>
            <a:r>
              <a:rPr lang="en-US" sz="1200" dirty="0" smtClean="0"/>
              <a:t>. </a:t>
            </a:r>
          </a:p>
          <a:p>
            <a:endParaRPr lang="en-US" sz="1200" kern="1200" dirty="0" smtClean="0">
              <a:solidFill>
                <a:schemeClr val="tx1"/>
              </a:solidFill>
              <a:latin typeface="+mn-lt"/>
              <a:ea typeface="+mn-ea"/>
              <a:cs typeface="+mn-cs"/>
            </a:endParaRPr>
          </a:p>
          <a:p>
            <a:endParaRPr lang="en-US" sz="1200" dirty="0" smtClean="0"/>
          </a:p>
        </p:txBody>
      </p:sp>
      <p:sp>
        <p:nvSpPr>
          <p:cNvPr id="4" name="Slide Number Placeholder 3"/>
          <p:cNvSpPr>
            <a:spLocks noGrp="1"/>
          </p:cNvSpPr>
          <p:nvPr>
            <p:ph type="sldNum" sz="quarter" idx="10"/>
          </p:nvPr>
        </p:nvSpPr>
        <p:spPr/>
        <p:txBody>
          <a:bodyPr/>
          <a:lstStyle/>
          <a:p>
            <a:fld id="{6D56A7FE-AFD4-4C5D-94DF-CF845D01D5A3}" type="slidenum">
              <a:rPr lang="en-US" smtClean="0"/>
              <a:t>72</a:t>
            </a:fld>
            <a:endParaRPr lang="en-US" dirty="0"/>
          </a:p>
        </p:txBody>
      </p:sp>
    </p:spTree>
    <p:extLst>
      <p:ext uri="{BB962C8B-B14F-4D97-AF65-F5344CB8AC3E}">
        <p14:creationId xmlns:p14="http://schemas.microsoft.com/office/powerpoint/2010/main" val="314237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Maintaining Confidentiality through out the </a:t>
            </a:r>
            <a:r>
              <a:rPr lang="en-US" sz="1200" b="1" kern="1200" dirty="0" smtClean="0">
                <a:solidFill>
                  <a:schemeClr val="tx1"/>
                </a:solidFill>
                <a:latin typeface="+mn-lt"/>
                <a:ea typeface="+mn-ea"/>
                <a:cs typeface="+mn-cs"/>
              </a:rPr>
              <a:t>referral </a:t>
            </a:r>
            <a:r>
              <a:rPr lang="en-US" sz="1200" b="1" kern="1200" dirty="0" smtClean="0">
                <a:solidFill>
                  <a:schemeClr val="tx1"/>
                </a:solidFill>
                <a:latin typeface="+mn-lt"/>
                <a:ea typeface="+mn-ea"/>
                <a:cs typeface="+mn-cs"/>
              </a:rPr>
              <a:t>process| </a:t>
            </a:r>
            <a:r>
              <a:rPr lang="en-US" sz="1200" kern="1200" dirty="0" smtClean="0">
                <a:solidFill>
                  <a:schemeClr val="tx1"/>
                </a:solidFill>
                <a:latin typeface="+mn-lt"/>
                <a:ea typeface="+mn-ea"/>
                <a:cs typeface="+mn-cs"/>
              </a:rPr>
              <a:t>As the traffic of clients receiving referrals to VSLAs increased, the more challenging it became to maintain confidentiality around the HIV status of the clients, especially that some of them voluntarily disclosed their status and highlighted that they have been referred from support groups or NCST facility. </a:t>
            </a:r>
          </a:p>
          <a:p>
            <a:r>
              <a:rPr lang="en-US" sz="1200" b="1" kern="1200" dirty="0" smtClean="0">
                <a:solidFill>
                  <a:schemeClr val="tx1"/>
                </a:solidFill>
                <a:latin typeface="+mn-lt"/>
                <a:ea typeface="+mn-ea"/>
                <a:cs typeface="+mn-cs"/>
              </a:rPr>
              <a:t>Limited NCST staff, competing times between clinical services and referrals</a:t>
            </a:r>
            <a:r>
              <a:rPr lang="en-US" sz="1200" kern="1200" dirty="0" smtClean="0">
                <a:solidFill>
                  <a:schemeClr val="tx1"/>
                </a:solidFill>
                <a:latin typeface="+mn-lt"/>
                <a:ea typeface="+mn-ea"/>
                <a:cs typeface="+mn-cs"/>
              </a:rPr>
              <a:t> to VSLAs was another issue that kept cropping up during the facility visits. Focal persons in the health centers have expressed concern on potential work overload. However, the coming in of 25 RV has tremendously eased their “burden”. This is also supported by   agreeing to schedule our times for monitoring, reporting to coincide with their schedules. Manual data collection and documentation poses a challenge for linking referral information to NCST databases. However , the use of a singular Client ID, generated by the facility makes client follow up easy, and simplifies traceability of the referral.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56A7FE-AFD4-4C5D-94DF-CF845D01D5A3}" type="slidenum">
              <a:rPr lang="en-US" smtClean="0"/>
              <a:t>73</a:t>
            </a:fld>
            <a:endParaRPr lang="en-US" dirty="0"/>
          </a:p>
        </p:txBody>
      </p:sp>
    </p:spTree>
    <p:extLst>
      <p:ext uri="{BB962C8B-B14F-4D97-AF65-F5344CB8AC3E}">
        <p14:creationId xmlns:p14="http://schemas.microsoft.com/office/powerpoint/2010/main" val="152419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6D56A7FE-AFD4-4C5D-94DF-CF845D01D5A3}" type="slidenum">
              <a:rPr lang="en-US" smtClean="0"/>
              <a:t>75</a:t>
            </a:fld>
            <a:endParaRPr lang="en-US" dirty="0"/>
          </a:p>
        </p:txBody>
      </p:sp>
    </p:spTree>
    <p:extLst>
      <p:ext uri="{BB962C8B-B14F-4D97-AF65-F5344CB8AC3E}">
        <p14:creationId xmlns:p14="http://schemas.microsoft.com/office/powerpoint/2010/main" val="270956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6D56A7FE-AFD4-4C5D-94DF-CF845D01D5A3}" type="slidenum">
              <a:rPr lang="en-US" smtClean="0"/>
              <a:t>81</a:t>
            </a:fld>
            <a:endParaRPr lang="en-US" dirty="0"/>
          </a:p>
        </p:txBody>
      </p:sp>
    </p:spTree>
    <p:extLst>
      <p:ext uri="{BB962C8B-B14F-4D97-AF65-F5344CB8AC3E}">
        <p14:creationId xmlns:p14="http://schemas.microsoft.com/office/powerpoint/2010/main" val="180168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D820D-D45B-415B-B28F-51D8C2E7E507}"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196668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D820D-D45B-415B-B28F-51D8C2E7E507}"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63397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Longitudinal assessment of associations between food</a:t>
            </a:r>
          </a:p>
          <a:p>
            <a:r>
              <a:rPr lang="en-US" sz="1200" b="0" i="0" u="none" strike="noStrike" kern="1200" baseline="0" dirty="0" smtClean="0">
                <a:solidFill>
                  <a:schemeClr val="tx1"/>
                </a:solidFill>
                <a:latin typeface="+mn-lt"/>
                <a:ea typeface="+mn-ea"/>
                <a:cs typeface="+mn-cs"/>
              </a:rPr>
              <a:t>insecurity, antiretroviral adherence and HIV</a:t>
            </a:r>
          </a:p>
          <a:p>
            <a:r>
              <a:rPr lang="en-US" sz="1200" b="0" i="0" u="none" strike="noStrike" kern="1200" baseline="0" dirty="0" smtClean="0">
                <a:solidFill>
                  <a:schemeClr val="tx1"/>
                </a:solidFill>
                <a:latin typeface="+mn-lt"/>
                <a:ea typeface="+mn-ea"/>
                <a:cs typeface="+mn-cs"/>
              </a:rPr>
              <a:t>treatment outcomes in rural Uganda</a:t>
            </a:r>
          </a:p>
          <a:p>
            <a:r>
              <a:rPr lang="en-US" sz="1200" b="0" i="0" u="none" strike="noStrike" kern="1200" baseline="0" dirty="0" smtClean="0">
                <a:solidFill>
                  <a:schemeClr val="tx1"/>
                </a:solidFill>
                <a:latin typeface="+mn-lt"/>
                <a:ea typeface="+mn-ea"/>
                <a:cs typeface="+mn-cs"/>
              </a:rPr>
              <a:t>Sheri D. Weisera, Kartika Palarb, Edward A. Frongilloc,</a:t>
            </a:r>
          </a:p>
          <a:p>
            <a:r>
              <a:rPr lang="en-US" sz="1200" b="0" i="0" u="none" strike="noStrike" kern="1200" baseline="0" dirty="0" smtClean="0">
                <a:solidFill>
                  <a:schemeClr val="tx1"/>
                </a:solidFill>
                <a:latin typeface="+mn-lt"/>
                <a:ea typeface="+mn-ea"/>
                <a:cs typeface="+mn-cs"/>
              </a:rPr>
              <a:t>Alexander C. Tsaid, Elias Kumbakumbae, Saskia dePeef, Peter W. Hunta,</a:t>
            </a:r>
          </a:p>
          <a:p>
            <a:r>
              <a:rPr lang="en-US" sz="1200" b="0" i="0" u="none" strike="noStrike" kern="1200" baseline="0" dirty="0" smtClean="0">
                <a:solidFill>
                  <a:schemeClr val="tx1"/>
                </a:solidFill>
                <a:latin typeface="+mn-lt"/>
                <a:ea typeface="+mn-ea"/>
                <a:cs typeface="+mn-cs"/>
              </a:rPr>
              <a:t>Kathleen Raglanda, Jeffrey Marting and David R. Bangsbergd,e,h,i,j</a:t>
            </a:r>
          </a:p>
          <a:p>
            <a:r>
              <a:rPr lang="en-US" sz="1200" b="0" i="0" u="none" strike="noStrike" kern="1200" baseline="0" dirty="0" smtClean="0">
                <a:solidFill>
                  <a:schemeClr val="tx1"/>
                </a:solidFill>
                <a:latin typeface="+mn-lt"/>
                <a:ea typeface="+mn-ea"/>
                <a:cs typeface="+mn-cs"/>
              </a:rPr>
              <a:t>Introduction: Food insecurity is a potentially important barrier to the success of</a:t>
            </a:r>
          </a:p>
          <a:p>
            <a:r>
              <a:rPr lang="en-US" sz="1200" b="0" i="0" u="none" strike="noStrike" kern="1200" baseline="0" dirty="0" smtClean="0">
                <a:solidFill>
                  <a:schemeClr val="tx1"/>
                </a:solidFill>
                <a:latin typeface="+mn-lt"/>
                <a:ea typeface="+mn-ea"/>
                <a:cs typeface="+mn-cs"/>
              </a:rPr>
              <a:t>antiretroviral therapy (ART) programs in resource-limited settings. We undertook a</a:t>
            </a:r>
          </a:p>
          <a:p>
            <a:r>
              <a:rPr lang="en-US" sz="1200" b="0" i="0" u="none" strike="noStrike" kern="1200" baseline="0" dirty="0" smtClean="0">
                <a:solidFill>
                  <a:schemeClr val="tx1"/>
                </a:solidFill>
                <a:latin typeface="+mn-lt"/>
                <a:ea typeface="+mn-ea"/>
                <a:cs typeface="+mn-cs"/>
              </a:rPr>
              <a:t>longitudinal study in rural Uganda to estimate the associations between food insecurity</a:t>
            </a:r>
          </a:p>
          <a:p>
            <a:r>
              <a:rPr lang="en-US" sz="1200" b="0" i="0" u="none" strike="noStrike" kern="1200" baseline="0" dirty="0" smtClean="0">
                <a:solidFill>
                  <a:schemeClr val="tx1"/>
                </a:solidFill>
                <a:latin typeface="+mn-lt"/>
                <a:ea typeface="+mn-ea"/>
                <a:cs typeface="+mn-cs"/>
              </a:rPr>
              <a:t>and HIV treatment outcomes.</a:t>
            </a:r>
          </a:p>
          <a:p>
            <a:r>
              <a:rPr lang="en-US" sz="1200" b="0" i="0" u="none" strike="noStrike" kern="1200" baseline="0" dirty="0" smtClean="0">
                <a:solidFill>
                  <a:schemeClr val="tx1"/>
                </a:solidFill>
                <a:latin typeface="+mn-lt"/>
                <a:ea typeface="+mn-ea"/>
                <a:cs typeface="+mn-cs"/>
              </a:rPr>
              <a:t>Design: Longitudinal cohort study.</a:t>
            </a:r>
          </a:p>
          <a:p>
            <a:r>
              <a:rPr lang="en-US" sz="1200" b="0" i="0" u="none" strike="noStrike" kern="1200" baseline="0" dirty="0" smtClean="0">
                <a:solidFill>
                  <a:schemeClr val="tx1"/>
                </a:solidFill>
                <a:latin typeface="+mn-lt"/>
                <a:ea typeface="+mn-ea"/>
                <a:cs typeface="+mn-cs"/>
              </a:rPr>
              <a:t>Methods: Participants were from the Uganda AIDS Rural Treatment Outcomes study</a:t>
            </a:r>
          </a:p>
          <a:p>
            <a:r>
              <a:rPr lang="en-US" sz="1200" b="0" i="0" u="none" strike="noStrike" kern="1200" baseline="0" dirty="0" smtClean="0">
                <a:solidFill>
                  <a:schemeClr val="tx1"/>
                </a:solidFill>
                <a:latin typeface="+mn-lt"/>
                <a:ea typeface="+mn-ea"/>
                <a:cs typeface="+mn-cs"/>
              </a:rPr>
              <a:t>and were followed quarterly for blood draws and structured interviews. We measured</a:t>
            </a:r>
          </a:p>
          <a:p>
            <a:r>
              <a:rPr lang="en-US" sz="1200" b="0" i="0" u="none" strike="noStrike" kern="1200" baseline="0" dirty="0" smtClean="0">
                <a:solidFill>
                  <a:schemeClr val="tx1"/>
                </a:solidFill>
                <a:latin typeface="+mn-lt"/>
                <a:ea typeface="+mn-ea"/>
                <a:cs typeface="+mn-cs"/>
              </a:rPr>
              <a:t>food insecurity with the validated Household Food Insecurity Access Scale. Our</a:t>
            </a:r>
          </a:p>
          <a:p>
            <a:r>
              <a:rPr lang="en-US" sz="1200" b="0" i="0" u="none" strike="noStrike" kern="1200" baseline="0" dirty="0" smtClean="0">
                <a:solidFill>
                  <a:schemeClr val="tx1"/>
                </a:solidFill>
                <a:latin typeface="+mn-lt"/>
                <a:ea typeface="+mn-ea"/>
                <a:cs typeface="+mn-cs"/>
              </a:rPr>
              <a:t>primary outcomes were: ART nonadherence (adherence &lt;90%) measured by visual</a:t>
            </a:r>
          </a:p>
          <a:p>
            <a:r>
              <a:rPr lang="en-US" sz="1200" b="0" i="0" u="none" strike="noStrike" kern="1200" baseline="0" dirty="0" smtClean="0">
                <a:solidFill>
                  <a:schemeClr val="tx1"/>
                </a:solidFill>
                <a:latin typeface="+mn-lt"/>
                <a:ea typeface="+mn-ea"/>
                <a:cs typeface="+mn-cs"/>
              </a:rPr>
              <a:t>analog scale; incomplete viral load suppression (&gt;400 copies/ml); and low CD4þ T-cell</a:t>
            </a:r>
          </a:p>
          <a:p>
            <a:r>
              <a:rPr lang="en-US" sz="1200" b="0" i="0" u="none" strike="noStrike" kern="1200" baseline="0" dirty="0" smtClean="0">
                <a:solidFill>
                  <a:schemeClr val="tx1"/>
                </a:solidFill>
                <a:latin typeface="+mn-lt"/>
                <a:ea typeface="+mn-ea"/>
                <a:cs typeface="+mn-cs"/>
              </a:rPr>
              <a:t>count (&lt;350 cells/ml). We used generalized estimating equations to estimate the</a:t>
            </a:r>
          </a:p>
          <a:p>
            <a:r>
              <a:rPr lang="en-US" sz="1200" b="0" i="0" u="none" strike="noStrike" kern="1200" baseline="0" dirty="0" smtClean="0">
                <a:solidFill>
                  <a:schemeClr val="tx1"/>
                </a:solidFill>
                <a:latin typeface="+mn-lt"/>
                <a:ea typeface="+mn-ea"/>
                <a:cs typeface="+mn-cs"/>
              </a:rPr>
              <a:t>associations, adjusting for socio-demographic and clinical variables.</a:t>
            </a:r>
          </a:p>
          <a:p>
            <a:r>
              <a:rPr lang="en-US" sz="1200" b="0" i="0" u="none" strike="noStrike" kern="1200" baseline="0" dirty="0" smtClean="0">
                <a:solidFill>
                  <a:schemeClr val="tx1"/>
                </a:solidFill>
                <a:latin typeface="+mn-lt"/>
                <a:ea typeface="+mn-ea"/>
                <a:cs typeface="+mn-cs"/>
              </a:rPr>
              <a:t>Results: We followed 438 participants for a median of 33 months; 78.5% were food</a:t>
            </a:r>
          </a:p>
          <a:p>
            <a:r>
              <a:rPr lang="en-US" sz="1200" b="0" i="0" u="none" strike="noStrike" kern="1200" baseline="0" dirty="0" smtClean="0">
                <a:solidFill>
                  <a:schemeClr val="tx1"/>
                </a:solidFill>
                <a:latin typeface="+mn-lt"/>
                <a:ea typeface="+mn-ea"/>
                <a:cs typeface="+mn-cs"/>
              </a:rPr>
              <a:t>insecure at baseline. In adjusted analyses, food insecurity was associated with higher</a:t>
            </a:r>
          </a:p>
          <a:p>
            <a:r>
              <a:rPr lang="en-US" sz="1200" b="0" i="0" u="none" strike="noStrike" kern="1200" baseline="0" dirty="0" smtClean="0">
                <a:solidFill>
                  <a:schemeClr val="tx1"/>
                </a:solidFill>
                <a:latin typeface="+mn-lt"/>
                <a:ea typeface="+mn-ea"/>
                <a:cs typeface="+mn-cs"/>
              </a:rPr>
              <a:t>odds of ART nonadherence [adjusted odds ratio (AOR) 1.56, 95% confidence interval</a:t>
            </a:r>
          </a:p>
          <a:p>
            <a:r>
              <a:rPr lang="en-US" sz="1200" b="0" i="0" u="none" strike="noStrike" kern="1200" baseline="0" dirty="0" smtClean="0">
                <a:solidFill>
                  <a:schemeClr val="tx1"/>
                </a:solidFill>
                <a:latin typeface="+mn-lt"/>
                <a:ea typeface="+mn-ea"/>
                <a:cs typeface="+mn-cs"/>
              </a:rPr>
              <a:t>(CI) 1.10–2.20, P&lt;0.05], incomplete viral suppression (AOR 1.52, 95% CI 1.18–1.96,</a:t>
            </a:r>
          </a:p>
          <a:p>
            <a:r>
              <a:rPr lang="en-US" sz="1200" b="0" i="0" u="none" strike="noStrike" kern="1200" baseline="0" dirty="0" smtClean="0">
                <a:solidFill>
                  <a:schemeClr val="tx1"/>
                </a:solidFill>
                <a:latin typeface="+mn-lt"/>
                <a:ea typeface="+mn-ea"/>
                <a:cs typeface="+mn-cs"/>
              </a:rPr>
              <a:t>P&lt;0.01), and CD4þ T-cell count less than 350 (AOR 1.47, 95% CI 1.24–1.74,</a:t>
            </a:r>
          </a:p>
          <a:p>
            <a:r>
              <a:rPr lang="en-US" sz="1200" b="0" i="0" u="none" strike="noStrike" kern="1200" baseline="0" dirty="0" smtClean="0">
                <a:solidFill>
                  <a:schemeClr val="tx1"/>
                </a:solidFill>
                <a:latin typeface="+mn-lt"/>
                <a:ea typeface="+mn-ea"/>
                <a:cs typeface="+mn-cs"/>
              </a:rPr>
              <a:t>P&lt;0.01). Adding adherence as a covariate to the latter two models removed the</a:t>
            </a:r>
          </a:p>
          <a:p>
            <a:r>
              <a:rPr lang="en-US" sz="1200" b="0" i="0" u="none" strike="noStrike" kern="1200" baseline="0" dirty="0" smtClean="0">
                <a:solidFill>
                  <a:schemeClr val="tx1"/>
                </a:solidFill>
                <a:latin typeface="+mn-lt"/>
                <a:ea typeface="+mn-ea"/>
                <a:cs typeface="+mn-cs"/>
              </a:rPr>
              <a:t>association between food insecurity and viral suppression, but not between food</a:t>
            </a:r>
          </a:p>
          <a:p>
            <a:r>
              <a:rPr lang="en-US" sz="1200" b="0" i="0" u="none" strike="noStrike" kern="1200" baseline="0" dirty="0" smtClean="0">
                <a:solidFill>
                  <a:schemeClr val="tx1"/>
                </a:solidFill>
                <a:latin typeface="+mn-lt"/>
                <a:ea typeface="+mn-ea"/>
                <a:cs typeface="+mn-cs"/>
              </a:rPr>
              <a:t>insecurity and CD4þ T-cell count.</a:t>
            </a:r>
          </a:p>
          <a:p>
            <a:r>
              <a:rPr lang="en-US" sz="1200" b="0" i="0" u="none" strike="noStrike" kern="1200" baseline="0" dirty="0" smtClean="0">
                <a:solidFill>
                  <a:schemeClr val="tx1"/>
                </a:solidFill>
                <a:latin typeface="+mn-lt"/>
                <a:ea typeface="+mn-ea"/>
                <a:cs typeface="+mn-cs"/>
              </a:rPr>
              <a:t>Conclusions: Food insecurity is longitudinally associated with poor HIV outcomes in</a:t>
            </a:r>
          </a:p>
          <a:p>
            <a:r>
              <a:rPr lang="en-US" sz="1200" b="0" i="0" u="none" strike="noStrike" kern="1200" baseline="0" dirty="0" smtClean="0">
                <a:solidFill>
                  <a:schemeClr val="tx1"/>
                </a:solidFill>
                <a:latin typeface="+mn-lt"/>
                <a:ea typeface="+mn-ea"/>
                <a:cs typeface="+mn-cs"/>
              </a:rPr>
              <a:t>rural Uganda. Intervention research is needed to determine the extent to which</a:t>
            </a:r>
          </a:p>
          <a:p>
            <a:r>
              <a:rPr lang="en-US" sz="1200" b="0" i="0" u="none" strike="noStrike" kern="1200" baseline="0" dirty="0" smtClean="0">
                <a:solidFill>
                  <a:schemeClr val="tx1"/>
                </a:solidFill>
                <a:latin typeface="+mn-lt"/>
                <a:ea typeface="+mn-ea"/>
                <a:cs typeface="+mn-cs"/>
              </a:rPr>
              <a:t>improved food security is causally related to improved HIV outcomes and to identify</a:t>
            </a:r>
          </a:p>
          <a:p>
            <a:r>
              <a:rPr lang="en-US" sz="1200" b="0" i="0" u="none" strike="noStrike" kern="1200" baseline="0" dirty="0" smtClean="0">
                <a:solidFill>
                  <a:schemeClr val="tx1"/>
                </a:solidFill>
                <a:latin typeface="+mn-lt"/>
                <a:ea typeface="+mn-ea"/>
                <a:cs typeface="+mn-cs"/>
              </a:rPr>
              <a:t>the most effective policies and programs to improve food security and health.</a:t>
            </a:r>
          </a:p>
          <a:p>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2013 Wolters Kluwer Health | Lippincott Williams &amp; Wilkins</a:t>
            </a:r>
          </a:p>
          <a:p>
            <a:r>
              <a:rPr lang="en-US" sz="1200" b="0" i="0" u="none" strike="noStrike" kern="1200" baseline="0" dirty="0" smtClean="0">
                <a:solidFill>
                  <a:schemeClr val="tx1"/>
                </a:solidFill>
                <a:latin typeface="+mn-lt"/>
                <a:ea typeface="+mn-ea"/>
                <a:cs typeface="+mn-cs"/>
              </a:rPr>
              <a:t>AIDS 2014, 28</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115–120</a:t>
            </a:r>
            <a:endParaRPr lang="en-US" dirty="0"/>
          </a:p>
        </p:txBody>
      </p:sp>
      <p:sp>
        <p:nvSpPr>
          <p:cNvPr id="4" name="Slide Number Placeholder 3"/>
          <p:cNvSpPr>
            <a:spLocks noGrp="1"/>
          </p:cNvSpPr>
          <p:nvPr>
            <p:ph type="sldNum" sz="quarter" idx="10"/>
          </p:nvPr>
        </p:nvSpPr>
        <p:spPr/>
        <p:txBody>
          <a:bodyPr/>
          <a:lstStyle/>
          <a:p>
            <a:fld id="{88A53AA8-DF63-4227-9055-B6071DBC1068}" type="slidenum">
              <a:rPr lang="en-US" smtClean="0"/>
              <a:t>21</a:t>
            </a:fld>
            <a:endParaRPr lang="en-US" dirty="0"/>
          </a:p>
        </p:txBody>
      </p:sp>
    </p:spTree>
    <p:extLst>
      <p:ext uri="{BB962C8B-B14F-4D97-AF65-F5344CB8AC3E}">
        <p14:creationId xmlns:p14="http://schemas.microsoft.com/office/powerpoint/2010/main" val="676624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D820D-D45B-415B-B28F-51D8C2E7E507}"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346917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6D56A7FE-AFD4-4C5D-94DF-CF845D01D5A3}" type="slidenum">
              <a:rPr lang="en-US" smtClean="0"/>
              <a:t>86</a:t>
            </a:fld>
            <a:endParaRPr lang="en-US" dirty="0"/>
          </a:p>
        </p:txBody>
      </p:sp>
    </p:spTree>
    <p:extLst>
      <p:ext uri="{BB962C8B-B14F-4D97-AF65-F5344CB8AC3E}">
        <p14:creationId xmlns:p14="http://schemas.microsoft.com/office/powerpoint/2010/main" val="4189702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6D56A7FE-AFD4-4C5D-94DF-CF845D01D5A3}" type="slidenum">
              <a:rPr lang="en-US" smtClean="0"/>
              <a:t>87</a:t>
            </a:fld>
            <a:endParaRPr lang="en-US" dirty="0"/>
          </a:p>
        </p:txBody>
      </p:sp>
    </p:spTree>
    <p:extLst>
      <p:ext uri="{BB962C8B-B14F-4D97-AF65-F5344CB8AC3E}">
        <p14:creationId xmlns:p14="http://schemas.microsoft.com/office/powerpoint/2010/main" val="204651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Title: </a:t>
            </a:r>
            <a:r>
              <a:rPr lang="en-US" sz="1200" b="0" i="0" u="none" strike="noStrike" kern="1200" baseline="0" dirty="0" smtClean="0">
                <a:solidFill>
                  <a:schemeClr val="tx1"/>
                </a:solidFill>
                <a:latin typeface="+mn-lt"/>
                <a:ea typeface="+mn-ea"/>
                <a:cs typeface="+mn-cs"/>
              </a:rPr>
              <a:t>Using decision mapping to inform the development of a stated choice survey to elicit youth</a:t>
            </a:r>
          </a:p>
          <a:p>
            <a:r>
              <a:rPr lang="en-US" sz="1200" b="0" i="0" u="none" strike="noStrike" kern="1200" baseline="0" dirty="0" smtClean="0">
                <a:solidFill>
                  <a:schemeClr val="tx1"/>
                </a:solidFill>
                <a:latin typeface="+mn-lt"/>
                <a:ea typeface="+mn-ea"/>
                <a:cs typeface="+mn-cs"/>
              </a:rPr>
              <a:t>preferences for sexual and reproductive health and HIV services in rural Malawi</a:t>
            </a:r>
          </a:p>
          <a:p>
            <a:r>
              <a:rPr lang="en-US" sz="1200" b="1" i="0" u="none" strike="noStrike" kern="1200" baseline="0" dirty="0" smtClean="0">
                <a:solidFill>
                  <a:schemeClr val="tx1"/>
                </a:solidFill>
                <a:latin typeface="+mn-lt"/>
                <a:ea typeface="+mn-ea"/>
                <a:cs typeface="+mn-cs"/>
              </a:rPr>
              <a:t>Abstract:</a:t>
            </a:r>
          </a:p>
          <a:p>
            <a:r>
              <a:rPr lang="en-US" sz="1200" b="0" i="0" u="none" strike="noStrike" kern="1200" baseline="0" dirty="0" smtClean="0">
                <a:solidFill>
                  <a:schemeClr val="tx1"/>
                </a:solidFill>
                <a:latin typeface="+mn-lt"/>
                <a:ea typeface="+mn-ea"/>
                <a:cs typeface="+mn-cs"/>
              </a:rPr>
              <a:t>The process of designing and developing discrete choice experiments (DCEs) is often under</a:t>
            </a:r>
          </a:p>
          <a:p>
            <a:r>
              <a:rPr lang="en-US" sz="1200" b="0" i="0" u="none" strike="noStrike" kern="1200" baseline="0" dirty="0" smtClean="0">
                <a:solidFill>
                  <a:schemeClr val="tx1"/>
                </a:solidFill>
                <a:latin typeface="+mn-lt"/>
                <a:ea typeface="+mn-ea"/>
                <a:cs typeface="+mn-cs"/>
              </a:rPr>
              <a:t>reported. The need to adequately report the results of qualitative work used to identify attributes</a:t>
            </a:r>
          </a:p>
          <a:p>
            <a:r>
              <a:rPr lang="en-US" sz="1200" b="0" i="0" u="none" strike="noStrike" kern="1200" baseline="0" dirty="0" smtClean="0">
                <a:solidFill>
                  <a:schemeClr val="tx1"/>
                </a:solidFill>
                <a:latin typeface="+mn-lt"/>
                <a:ea typeface="+mn-ea"/>
                <a:cs typeface="+mn-cs"/>
              </a:rPr>
              <a:t>and levels used in a DCE is recognised. However, one area that has received relatively little attention</a:t>
            </a:r>
          </a:p>
          <a:p>
            <a:r>
              <a:rPr lang="en-US" sz="1200" b="0" i="0" u="none" strike="noStrike" kern="1200" baseline="0" dirty="0" smtClean="0">
                <a:solidFill>
                  <a:schemeClr val="tx1"/>
                </a:solidFill>
                <a:latin typeface="+mn-lt"/>
                <a:ea typeface="+mn-ea"/>
                <a:cs typeface="+mn-cs"/>
              </a:rPr>
              <a:t>is the exploration of the choice question of interest. This paper provides a case study of the process</a:t>
            </a:r>
          </a:p>
          <a:p>
            <a:r>
              <a:rPr lang="en-US" sz="1200" b="0" i="0" u="none" strike="noStrike" kern="1200" baseline="0" dirty="0" smtClean="0">
                <a:solidFill>
                  <a:schemeClr val="tx1"/>
                </a:solidFill>
                <a:latin typeface="+mn-lt"/>
                <a:ea typeface="+mn-ea"/>
                <a:cs typeface="+mn-cs"/>
              </a:rPr>
              <a:t>used to design a stated preference survey to assess youth preferences for integrated sexual and</a:t>
            </a:r>
          </a:p>
          <a:p>
            <a:r>
              <a:rPr lang="en-US" sz="1200" b="0" i="0" u="none" strike="noStrike" kern="1200" baseline="0" dirty="0" smtClean="0">
                <a:solidFill>
                  <a:schemeClr val="tx1"/>
                </a:solidFill>
                <a:latin typeface="+mn-lt"/>
                <a:ea typeface="+mn-ea"/>
                <a:cs typeface="+mn-cs"/>
              </a:rPr>
              <a:t>reproductive health (SRH) and HIV outreach services in Malawi.</a:t>
            </a:r>
          </a:p>
          <a:p>
            <a:r>
              <a:rPr lang="en-US" sz="1200" b="0" i="0" u="none" strike="noStrike" kern="1200" baseline="0" dirty="0" smtClean="0">
                <a:solidFill>
                  <a:schemeClr val="tx1"/>
                </a:solidFill>
                <a:latin typeface="+mn-lt"/>
                <a:ea typeface="+mn-ea"/>
                <a:cs typeface="+mn-cs"/>
              </a:rPr>
              <a:t>Development and design consisted of six distinct but overlapping and iterative stages. Stage</a:t>
            </a:r>
          </a:p>
          <a:p>
            <a:r>
              <a:rPr lang="en-US" sz="1200" b="0" i="0" u="none" strike="noStrike" kern="1200" baseline="0" dirty="0" smtClean="0">
                <a:solidFill>
                  <a:schemeClr val="tx1"/>
                </a:solidFill>
                <a:latin typeface="+mn-lt"/>
                <a:ea typeface="+mn-ea"/>
                <a:cs typeface="+mn-cs"/>
              </a:rPr>
              <a:t>one was a review of the literature. Stage two involved developing a decision map to conceptualise</a:t>
            </a:r>
          </a:p>
          <a:p>
            <a:r>
              <a:rPr lang="en-US" sz="1200" b="0" i="0" u="none" strike="noStrike" kern="1200" baseline="0" dirty="0" smtClean="0">
                <a:solidFill>
                  <a:schemeClr val="tx1"/>
                </a:solidFill>
                <a:latin typeface="+mn-lt"/>
                <a:ea typeface="+mn-ea"/>
                <a:cs typeface="+mn-cs"/>
              </a:rPr>
              <a:t>the choice processes involved. Stage three included twelve focus group discussions with young</a:t>
            </a:r>
          </a:p>
          <a:p>
            <a:r>
              <a:rPr lang="en-US" sz="1200" b="0" i="0" u="none" strike="noStrike" kern="1200" baseline="0" dirty="0" smtClean="0">
                <a:solidFill>
                  <a:schemeClr val="tx1"/>
                </a:solidFill>
                <a:latin typeface="+mn-lt"/>
                <a:ea typeface="+mn-ea"/>
                <a:cs typeface="+mn-cs"/>
              </a:rPr>
              <a:t>people aged 15-24 (n= 113) and three key informant interviews (n=3) conducted in Ntcheu District,</a:t>
            </a:r>
          </a:p>
          <a:p>
            <a:r>
              <a:rPr lang="en-US" sz="1200" b="0" i="0" u="none" strike="noStrike" kern="1200" baseline="0" dirty="0" smtClean="0">
                <a:solidFill>
                  <a:schemeClr val="tx1"/>
                </a:solidFill>
                <a:latin typeface="+mn-lt"/>
                <a:ea typeface="+mn-ea"/>
                <a:cs typeface="+mn-cs"/>
              </a:rPr>
              <a:t>Malawi. Stage four involved analysis of qualitative data and identification of potential attributes and</a:t>
            </a:r>
          </a:p>
          <a:p>
            <a:r>
              <a:rPr lang="en-US" sz="1200" b="0" i="0" u="none" strike="noStrike" kern="1200" baseline="0" dirty="0" smtClean="0">
                <a:solidFill>
                  <a:schemeClr val="tx1"/>
                </a:solidFill>
                <a:latin typeface="+mn-lt"/>
                <a:ea typeface="+mn-ea"/>
                <a:cs typeface="+mn-cs"/>
              </a:rPr>
              <a:t>levels. The choice format and experimental design were selected in stages five and six.</a:t>
            </a:r>
          </a:p>
          <a:p>
            <a:r>
              <a:rPr lang="en-US" sz="1200" b="0" i="0" u="none" strike="noStrike" kern="1200" baseline="0" dirty="0" smtClean="0">
                <a:solidFill>
                  <a:schemeClr val="tx1"/>
                </a:solidFill>
                <a:latin typeface="+mn-lt"/>
                <a:ea typeface="+mn-ea"/>
                <a:cs typeface="+mn-cs"/>
              </a:rPr>
              <a:t>The results of the literature review were used to develop a decision map outlining the choices</a:t>
            </a:r>
          </a:p>
          <a:p>
            <a:r>
              <a:rPr lang="en-US" sz="1200" b="0" i="0" u="none" strike="noStrike" kern="1200" baseline="0" dirty="0" smtClean="0">
                <a:solidFill>
                  <a:schemeClr val="tx1"/>
                </a:solidFill>
                <a:latin typeface="+mn-lt"/>
                <a:ea typeface="+mn-ea"/>
                <a:cs typeface="+mn-cs"/>
              </a:rPr>
              <a:t>that young people accessing SRH services may face. For youth that would like to use services two key</a:t>
            </a:r>
          </a:p>
          <a:p>
            <a:r>
              <a:rPr lang="en-US" sz="1200" b="0" i="0" u="none" strike="noStrike" kern="1200" baseline="0" dirty="0" smtClean="0">
                <a:solidFill>
                  <a:schemeClr val="tx1"/>
                </a:solidFill>
                <a:latin typeface="+mn-lt"/>
                <a:ea typeface="+mn-ea"/>
                <a:cs typeface="+mn-cs"/>
              </a:rPr>
              <a:t>choices were identified: the choice </a:t>
            </a:r>
            <a:r>
              <a:rPr lang="en-US" sz="1200" b="0" i="1" u="none" strike="noStrike" kern="1200" baseline="0" dirty="0" smtClean="0">
                <a:solidFill>
                  <a:schemeClr val="tx1"/>
                </a:solidFill>
                <a:latin typeface="+mn-lt"/>
                <a:ea typeface="+mn-ea"/>
                <a:cs typeface="+mn-cs"/>
              </a:rPr>
              <a:t>between </a:t>
            </a:r>
            <a:r>
              <a:rPr lang="en-US" sz="1200" b="0" i="0" u="none" strike="noStrike" kern="1200" baseline="0" dirty="0" smtClean="0">
                <a:solidFill>
                  <a:schemeClr val="tx1"/>
                </a:solidFill>
                <a:latin typeface="+mn-lt"/>
                <a:ea typeface="+mn-ea"/>
                <a:cs typeface="+mn-cs"/>
              </a:rPr>
              <a:t>providers and the choice of service delivery attributes</a:t>
            </a:r>
          </a:p>
          <a:p>
            <a:r>
              <a:rPr lang="en-US" sz="1200" b="0" i="1" u="none" strike="noStrike" kern="1200" baseline="0" dirty="0" smtClean="0">
                <a:solidFill>
                  <a:schemeClr val="tx1"/>
                </a:solidFill>
                <a:latin typeface="+mn-lt"/>
                <a:ea typeface="+mn-ea"/>
                <a:cs typeface="+mn-cs"/>
              </a:rPr>
              <a:t>within </a:t>
            </a:r>
            <a:r>
              <a:rPr lang="en-US" sz="1200" b="0" i="0" u="none" strike="noStrike" kern="1200" baseline="0" dirty="0" smtClean="0">
                <a:solidFill>
                  <a:schemeClr val="tx1"/>
                </a:solidFill>
                <a:latin typeface="+mn-lt"/>
                <a:ea typeface="+mn-ea"/>
                <a:cs typeface="+mn-cs"/>
              </a:rPr>
              <a:t>a provider type. Youth preferences for provider type are best explored using a DCE with a</a:t>
            </a:r>
          </a:p>
          <a:p>
            <a:r>
              <a:rPr lang="en-US" sz="1200" b="0" i="0" u="none" strike="noStrike" kern="1200" baseline="0" dirty="0" smtClean="0">
                <a:solidFill>
                  <a:schemeClr val="tx1"/>
                </a:solidFill>
                <a:latin typeface="+mn-lt"/>
                <a:ea typeface="+mn-ea"/>
                <a:cs typeface="+mn-cs"/>
              </a:rPr>
              <a:t>labelled design, while preferences for service delivery attributes associated with a particular</a:t>
            </a:r>
          </a:p>
          <a:p>
            <a:r>
              <a:rPr lang="en-US" sz="1200" b="0" i="0" u="none" strike="noStrike" kern="1200" baseline="0" dirty="0" smtClean="0">
                <a:solidFill>
                  <a:schemeClr val="tx1"/>
                </a:solidFill>
                <a:latin typeface="+mn-lt"/>
                <a:ea typeface="+mn-ea"/>
                <a:cs typeface="+mn-cs"/>
              </a:rPr>
              <a:t>provider are better understood using an unlabelled design. Consequently, two DCEs were adopted</a:t>
            </a:r>
          </a:p>
          <a:p>
            <a:r>
              <a:rPr lang="en-US" sz="1200" b="0" i="0" u="none" strike="noStrike" kern="1200" baseline="0" dirty="0" smtClean="0">
                <a:solidFill>
                  <a:schemeClr val="tx1"/>
                </a:solidFill>
                <a:latin typeface="+mn-lt"/>
                <a:ea typeface="+mn-ea"/>
                <a:cs typeface="+mn-cs"/>
              </a:rPr>
              <a:t>to jointly assess preferences in this context.</a:t>
            </a:r>
            <a:endParaRPr lang="en-US" dirty="0"/>
          </a:p>
        </p:txBody>
      </p:sp>
      <p:sp>
        <p:nvSpPr>
          <p:cNvPr id="4" name="Slide Number Placeholder 3"/>
          <p:cNvSpPr>
            <a:spLocks noGrp="1"/>
          </p:cNvSpPr>
          <p:nvPr>
            <p:ph type="sldNum" sz="quarter" idx="10"/>
          </p:nvPr>
        </p:nvSpPr>
        <p:spPr/>
        <p:txBody>
          <a:bodyPr/>
          <a:lstStyle/>
          <a:p>
            <a:fld id="{88A53AA8-DF63-4227-9055-B6071DBC1068}" type="slidenum">
              <a:rPr lang="en-US" smtClean="0"/>
              <a:t>22</a:t>
            </a:fld>
            <a:endParaRPr lang="en-US" dirty="0"/>
          </a:p>
        </p:txBody>
      </p:sp>
    </p:spTree>
    <p:extLst>
      <p:ext uri="{BB962C8B-B14F-4D97-AF65-F5344CB8AC3E}">
        <p14:creationId xmlns:p14="http://schemas.microsoft.com/office/powerpoint/2010/main" val="355296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Abstract</a:t>
            </a:r>
          </a:p>
          <a:p>
            <a:r>
              <a:rPr lang="en-US" sz="1200" kern="1200" dirty="0" smtClean="0">
                <a:solidFill>
                  <a:schemeClr val="tx1"/>
                </a:solidFill>
                <a:effectLst/>
                <a:latin typeface="+mn-lt"/>
                <a:ea typeface="+mn-ea"/>
                <a:cs typeface="+mn-cs"/>
              </a:rPr>
              <a:t>2 A growing emphasis on patient involvement in health care has brought ‘informed choice’ to</a:t>
            </a:r>
          </a:p>
          <a:p>
            <a:r>
              <a:rPr lang="en-US" sz="1200" kern="1200" dirty="0" smtClean="0">
                <a:solidFill>
                  <a:schemeClr val="tx1"/>
                </a:solidFill>
                <a:effectLst/>
                <a:latin typeface="+mn-lt"/>
                <a:ea typeface="+mn-ea"/>
                <a:cs typeface="+mn-cs"/>
              </a:rPr>
              <a:t>3 the core of the debate on provider-patient interaction in global health-care programmes. How</a:t>
            </a:r>
          </a:p>
          <a:p>
            <a:r>
              <a:rPr lang="en-US" sz="1200" kern="1200" dirty="0" smtClean="0">
                <a:solidFill>
                  <a:schemeClr val="tx1"/>
                </a:solidFill>
                <a:effectLst/>
                <a:latin typeface="+mn-lt"/>
                <a:ea typeface="+mn-ea"/>
                <a:cs typeface="+mn-cs"/>
              </a:rPr>
              <a:t>4 the principles of patient involvement and informed choice are implemented and experienced</a:t>
            </a:r>
          </a:p>
          <a:p>
            <a:r>
              <a:rPr lang="en-US" sz="1200" kern="1200" dirty="0" smtClean="0">
                <a:solidFill>
                  <a:schemeClr val="tx1"/>
                </a:solidFill>
                <a:effectLst/>
                <a:latin typeface="+mn-lt"/>
                <a:ea typeface="+mn-ea"/>
                <a:cs typeface="+mn-cs"/>
              </a:rPr>
              <a:t>5 in diverging health systems and cultural contexts are issues of increasing interest. Infant</a:t>
            </a:r>
          </a:p>
          <a:p>
            <a:r>
              <a:rPr lang="en-US" sz="1200" kern="1200" dirty="0" smtClean="0">
                <a:solidFill>
                  <a:schemeClr val="tx1"/>
                </a:solidFill>
                <a:effectLst/>
                <a:latin typeface="+mn-lt"/>
                <a:ea typeface="+mn-ea"/>
                <a:cs typeface="+mn-cs"/>
              </a:rPr>
              <a:t>6 feeding and infant feeding counselling of HIV-positive women have posed particular</a:t>
            </a:r>
          </a:p>
          <a:p>
            <a:r>
              <a:rPr lang="en-US" sz="1200" kern="1200" dirty="0" smtClean="0">
                <a:solidFill>
                  <a:schemeClr val="tx1"/>
                </a:solidFill>
                <a:effectLst/>
                <a:latin typeface="+mn-lt"/>
                <a:ea typeface="+mn-ea"/>
                <a:cs typeface="+mn-cs"/>
              </a:rPr>
              <a:t>7 challenges related to choice. Based on ethnographic research conducted from 5 November</a:t>
            </a:r>
          </a:p>
          <a:p>
            <a:r>
              <a:rPr lang="en-US" sz="1200" kern="1200" dirty="0" smtClean="0">
                <a:solidFill>
                  <a:schemeClr val="tx1"/>
                </a:solidFill>
                <a:effectLst/>
                <a:latin typeface="+mn-lt"/>
                <a:ea typeface="+mn-ea"/>
                <a:cs typeface="+mn-cs"/>
              </a:rPr>
              <a:t>8 2008 to 5 August 2009 within prevention of mother-to-child transmission of HIV (PMTCT)</a:t>
            </a:r>
          </a:p>
          <a:p>
            <a:r>
              <a:rPr lang="en-US" sz="1200" kern="1200" dirty="0" smtClean="0">
                <a:solidFill>
                  <a:schemeClr val="tx1"/>
                </a:solidFill>
                <a:effectLst/>
                <a:latin typeface="+mn-lt"/>
                <a:ea typeface="+mn-ea"/>
                <a:cs typeface="+mn-cs"/>
              </a:rPr>
              <a:t>9 programmes in two hospitals in rural and semi-urban Tanzania, this study explores nurse</a:t>
            </a:r>
          </a:p>
          <a:p>
            <a:r>
              <a:rPr lang="en-US" sz="1200" kern="1200" dirty="0" smtClean="0">
                <a:solidFill>
                  <a:schemeClr val="tx1"/>
                </a:solidFill>
                <a:effectLst/>
                <a:latin typeface="+mn-lt"/>
                <a:ea typeface="+mn-ea"/>
                <a:cs typeface="+mn-cs"/>
              </a:rPr>
              <a:t>10 counsellors’ and HIV-positive women’s experiences of infant feeding counselling and patient</a:t>
            </a:r>
          </a:p>
          <a:p>
            <a:r>
              <a:rPr lang="en-US" sz="1200" kern="1200" dirty="0" smtClean="0">
                <a:solidFill>
                  <a:schemeClr val="tx1"/>
                </a:solidFill>
                <a:effectLst/>
                <a:latin typeface="+mn-lt"/>
                <a:ea typeface="+mn-ea"/>
                <a:cs typeface="+mn-cs"/>
              </a:rPr>
              <a:t>11 choice. One of the hospitals (hospital A) promoted exclusive breastfeeding as the only infant</a:t>
            </a:r>
          </a:p>
          <a:p>
            <a:r>
              <a:rPr lang="en-US" sz="1200" kern="1200" dirty="0" smtClean="0">
                <a:solidFill>
                  <a:schemeClr val="tx1"/>
                </a:solidFill>
                <a:effectLst/>
                <a:latin typeface="+mn-lt"/>
                <a:ea typeface="+mn-ea"/>
                <a:cs typeface="+mn-cs"/>
              </a:rPr>
              <a:t>12 feeding option, while the other hospital (hospital B) aimed to follow the Tanzanian PMTCT</a:t>
            </a:r>
          </a:p>
          <a:p>
            <a:r>
              <a:rPr lang="en-US" sz="1200" kern="1200" dirty="0" smtClean="0">
                <a:solidFill>
                  <a:schemeClr val="tx1"/>
                </a:solidFill>
                <a:effectLst/>
                <a:latin typeface="+mn-lt"/>
                <a:ea typeface="+mn-ea"/>
                <a:cs typeface="+mn-cs"/>
              </a:rPr>
              <a:t>13 infant feeding guidelines of 2007 promoting patient choice in infant feeding methods. Women</a:t>
            </a:r>
          </a:p>
          <a:p>
            <a:r>
              <a:rPr lang="en-US" sz="1200" kern="1200" dirty="0" smtClean="0">
                <a:solidFill>
                  <a:schemeClr val="tx1"/>
                </a:solidFill>
                <a:effectLst/>
                <a:latin typeface="+mn-lt"/>
                <a:ea typeface="+mn-ea"/>
                <a:cs typeface="+mn-cs"/>
              </a:rPr>
              <a:t>14 in hospital A expressed trust in the advice given and confidence in their own ability to</a:t>
            </a:r>
          </a:p>
          <a:p>
            <a:r>
              <a:rPr lang="en-US" sz="1200" kern="1200" dirty="0" smtClean="0">
                <a:solidFill>
                  <a:schemeClr val="tx1"/>
                </a:solidFill>
                <a:effectLst/>
                <a:latin typeface="+mn-lt"/>
                <a:ea typeface="+mn-ea"/>
                <a:cs typeface="+mn-cs"/>
              </a:rPr>
              <a:t>15 practice exclusive breastfeeding, while women in hospital B expressed great uncertainty and</a:t>
            </a:r>
          </a:p>
          <a:p>
            <a:r>
              <a:rPr lang="en-US" sz="1200" kern="1200" dirty="0" smtClean="0">
                <a:solidFill>
                  <a:schemeClr val="tx1"/>
                </a:solidFill>
                <a:effectLst/>
                <a:latin typeface="+mn-lt"/>
                <a:ea typeface="+mn-ea"/>
                <a:cs typeface="+mn-cs"/>
              </a:rPr>
              <a:t>16 confusion about how best to feed their infants. This paper reflects on the feasibility of a</a:t>
            </a:r>
          </a:p>
          <a:p>
            <a:r>
              <a:rPr lang="en-US" sz="1200" kern="1200" dirty="0" smtClean="0">
                <a:solidFill>
                  <a:schemeClr val="tx1"/>
                </a:solidFill>
                <a:effectLst/>
                <a:latin typeface="+mn-lt"/>
                <a:ea typeface="+mn-ea"/>
                <a:cs typeface="+mn-cs"/>
              </a:rPr>
              <a:t>17 counselling procedure that promotes choice of infant feeding methods in PMTCT</a:t>
            </a:r>
          </a:p>
          <a:p>
            <a:r>
              <a:rPr lang="en-US" sz="1200" kern="1200" dirty="0" smtClean="0">
                <a:solidFill>
                  <a:schemeClr val="tx1"/>
                </a:solidFill>
                <a:effectLst/>
                <a:latin typeface="+mn-lt"/>
                <a:ea typeface="+mn-ea"/>
                <a:cs typeface="+mn-cs"/>
              </a:rPr>
              <a:t>18 programmes in severely resource-poor settings where HIV-positive women have limited</a:t>
            </a:r>
          </a:p>
          <a:p>
            <a:r>
              <a:rPr lang="en-US" sz="1200" kern="1200" dirty="0" smtClean="0">
                <a:solidFill>
                  <a:schemeClr val="tx1"/>
                </a:solidFill>
                <a:effectLst/>
                <a:latin typeface="+mn-lt"/>
                <a:ea typeface="+mn-ea"/>
                <a:cs typeface="+mn-cs"/>
              </a:rPr>
              <a:t>19 access to resources and to up-to-date knowledge on HIV and infant feeding outside the</a:t>
            </a:r>
          </a:p>
          <a:p>
            <a:r>
              <a:rPr lang="en-US" sz="1200" kern="1200" dirty="0" smtClean="0">
                <a:solidFill>
                  <a:schemeClr val="tx1"/>
                </a:solidFill>
                <a:effectLst/>
                <a:latin typeface="+mn-lt"/>
                <a:ea typeface="+mn-ea"/>
                <a:cs typeface="+mn-cs"/>
              </a:rPr>
              <a:t>20 counselling room. We suggest that a universalistic procedure presenting the same</a:t>
            </a:r>
          </a:p>
          <a:p>
            <a:r>
              <a:rPr lang="en-US" sz="1200" kern="1200" dirty="0" smtClean="0">
                <a:solidFill>
                  <a:schemeClr val="tx1"/>
                </a:solidFill>
                <a:effectLst/>
                <a:latin typeface="+mn-lt"/>
                <a:ea typeface="+mn-ea"/>
                <a:cs typeface="+mn-cs"/>
              </a:rPr>
              <a:t>21 unambiguous message on infant feeding to all women enrolled in the PMTCT programme in</a:t>
            </a:r>
          </a:p>
          <a:p>
            <a:r>
              <a:rPr lang="en-US" sz="1200" kern="1200" dirty="0" smtClean="0">
                <a:solidFill>
                  <a:schemeClr val="tx1"/>
                </a:solidFill>
                <a:effectLst/>
                <a:latin typeface="+mn-lt"/>
                <a:ea typeface="+mn-ea"/>
                <a:cs typeface="+mn-cs"/>
              </a:rPr>
              <a:t>22 this and similar settings is likely to produce more confidence, less confusion and, hence,</a:t>
            </a:r>
          </a:p>
          <a:p>
            <a:r>
              <a:rPr lang="en-US" sz="1200" kern="1200" dirty="0" smtClean="0">
                <a:solidFill>
                  <a:schemeClr val="tx1"/>
                </a:solidFill>
                <a:effectLst/>
                <a:latin typeface="+mn-lt"/>
                <a:ea typeface="+mn-ea"/>
                <a:cs typeface="+mn-cs"/>
              </a:rPr>
              <a:t>23 better results in terms of HIV-free survival of the baby.</a:t>
            </a:r>
          </a:p>
          <a:p>
            <a:endParaRPr lang="en-US" dirty="0"/>
          </a:p>
        </p:txBody>
      </p:sp>
      <p:sp>
        <p:nvSpPr>
          <p:cNvPr id="4" name="Slide Number Placeholder 3"/>
          <p:cNvSpPr>
            <a:spLocks noGrp="1"/>
          </p:cNvSpPr>
          <p:nvPr>
            <p:ph type="sldNum" sz="quarter" idx="10"/>
          </p:nvPr>
        </p:nvSpPr>
        <p:spPr/>
        <p:txBody>
          <a:bodyPr/>
          <a:lstStyle/>
          <a:p>
            <a:fld id="{88A53AA8-DF63-4227-9055-B6071DBC1068}" type="slidenum">
              <a:rPr lang="en-US" smtClean="0"/>
              <a:t>23</a:t>
            </a:fld>
            <a:endParaRPr lang="en-US" dirty="0"/>
          </a:p>
        </p:txBody>
      </p:sp>
    </p:spTree>
    <p:extLst>
      <p:ext uri="{BB962C8B-B14F-4D97-AF65-F5344CB8AC3E}">
        <p14:creationId xmlns:p14="http://schemas.microsoft.com/office/powerpoint/2010/main" val="83524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many agencies that work with vulnerable clients work independently of each other, the result is that the client is subject to fragmented services, none of which might address the client as a whole person. </a:t>
            </a:r>
          </a:p>
          <a:p>
            <a:r>
              <a:rPr lang="en-US" dirty="0" smtClean="0"/>
              <a:t>One of the biggest challenges to any collaborative or network-based model occurs when each of numerous agencies wants to use a different assessment tool to gather the same information. At best, this produces a fragmented portrait of the client; at worst, it creates frustration and confusion for the client, who may drop out of treatment as a result.</a:t>
            </a:r>
          </a:p>
          <a:p>
            <a:pPr lvl="1"/>
            <a:r>
              <a:rPr lang="en-US" dirty="0" smtClean="0"/>
              <a:t>Referral system and diagnostic can “standardize” a process/routine</a:t>
            </a:r>
          </a:p>
          <a:p>
            <a:r>
              <a:rPr lang="en-US" dirty="0" smtClean="0"/>
              <a:t>A shared vision among potential collaborators facilitates strategies to achieve common goals (</a:t>
            </a:r>
            <a:r>
              <a:rPr lang="en-US" dirty="0" smtClean="0">
                <a:hlinkClick r:id="rId3"/>
              </a:rPr>
              <a:t>Nelson et al., 1999</a:t>
            </a:r>
            <a:r>
              <a:rPr lang="en-US" dirty="0" smtClean="0"/>
              <a:t>). The biggest benefit of collaboration among health agencies is the improved health of clients and therefore of the community. One study found that health is dependent on how people perceive the quality of their community. Leadership and vision among collaborative agencies can make a difference in the quality of a community health care system and in the cost-effectiveness of the care provided (</a:t>
            </a:r>
            <a:r>
              <a:rPr lang="en-US" dirty="0" smtClean="0">
                <a:hlinkClick r:id="rId4"/>
              </a:rPr>
              <a:t>Molinari et al., 1998</a:t>
            </a:r>
            <a:r>
              <a:rPr lang="en-US" dirty="0" smtClean="0"/>
              <a:t>).</a:t>
            </a:r>
          </a:p>
          <a:p>
            <a:r>
              <a:rPr lang="en-US" dirty="0" smtClean="0"/>
              <a:t>Collaboration among agencies is the key to preventing fragmentation. In addition to reducing the likelihood of clients falling through the cracks between disparate and unconnected agencies, collaboration can foster a more holistic view of the client. Sometimes just a simple change of perspective can make the difference between circumstances being viewed as "needs" and being viewed as assets.</a:t>
            </a:r>
          </a:p>
          <a:p>
            <a:r>
              <a:rPr lang="en-US" dirty="0" smtClean="0"/>
              <a:t>With effective collaboration, service providers will learn to recognize these differing viewpoints through their contact with professionals with expertise in different areas.</a:t>
            </a:r>
          </a:p>
          <a:p>
            <a:endParaRPr lang="en-US" dirty="0"/>
          </a:p>
        </p:txBody>
      </p:sp>
      <p:sp>
        <p:nvSpPr>
          <p:cNvPr id="4" name="Slide Number Placeholder 3"/>
          <p:cNvSpPr>
            <a:spLocks noGrp="1"/>
          </p:cNvSpPr>
          <p:nvPr>
            <p:ph type="sldNum" sz="quarter" idx="10"/>
          </p:nvPr>
        </p:nvSpPr>
        <p:spPr/>
        <p:txBody>
          <a:bodyPr/>
          <a:lstStyle/>
          <a:p>
            <a:fld id="{EB69AABE-5D04-5347-97BE-C32D88F7F781}" type="slidenum">
              <a:rPr lang="en-US" smtClean="0"/>
              <a:t>24</a:t>
            </a:fld>
            <a:endParaRPr lang="en-US" dirty="0"/>
          </a:p>
        </p:txBody>
      </p:sp>
    </p:spTree>
    <p:extLst>
      <p:ext uri="{BB962C8B-B14F-4D97-AF65-F5344CB8AC3E}">
        <p14:creationId xmlns:p14="http://schemas.microsoft.com/office/powerpoint/2010/main" val="145978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SUMMARY OF OTHER REASONS:</a:t>
            </a:r>
            <a:r>
              <a:rPr lang="en-US" dirty="0" smtClean="0"/>
              <a:t> </a:t>
            </a:r>
            <a:r>
              <a:rPr lang="en-US" sz="1200" b="0" i="0" u="none" strike="noStrike" kern="1200" dirty="0" smtClean="0">
                <a:solidFill>
                  <a:schemeClr val="tx1"/>
                </a:solidFill>
                <a:effectLst/>
                <a:latin typeface="+mn-lt"/>
                <a:ea typeface="+mn-ea"/>
                <a:cs typeface="+mn-cs"/>
              </a:rPr>
              <a:t>Transportation Problems</a:t>
            </a:r>
            <a:r>
              <a:rPr lang="en-US" dirty="0" smtClean="0"/>
              <a:t> </a:t>
            </a:r>
            <a:r>
              <a:rPr lang="en-US" sz="1200" b="0" i="0" u="none" strike="noStrike" kern="1200" dirty="0" smtClean="0">
                <a:solidFill>
                  <a:schemeClr val="tx1"/>
                </a:solidFill>
                <a:effectLst/>
                <a:latin typeface="+mn-lt"/>
                <a:ea typeface="+mn-ea"/>
                <a:cs typeface="+mn-cs"/>
              </a:rPr>
              <a:t>9</a:t>
            </a:r>
            <a:r>
              <a:rPr lang="en-US" dirty="0" smtClean="0"/>
              <a:t> </a:t>
            </a:r>
            <a:r>
              <a:rPr lang="en-US" sz="1200" b="0" i="0" u="none" strike="noStrike" kern="1200" dirty="0" smtClean="0">
                <a:solidFill>
                  <a:schemeClr val="tx1"/>
                </a:solidFill>
                <a:effectLst/>
                <a:latin typeface="+mn-lt"/>
                <a:ea typeface="+mn-ea"/>
                <a:cs typeface="+mn-cs"/>
              </a:rPr>
              <a:t>Programmatic Problems</a:t>
            </a:r>
            <a:r>
              <a:rPr lang="en-US" dirty="0" smtClean="0"/>
              <a:t> </a:t>
            </a:r>
            <a:r>
              <a:rPr lang="en-US" sz="1200" b="0" i="0" u="none" strike="noStrike" kern="1200" dirty="0" smtClean="0">
                <a:solidFill>
                  <a:schemeClr val="tx1"/>
                </a:solidFill>
                <a:effectLst/>
                <a:latin typeface="+mn-lt"/>
                <a:ea typeface="+mn-ea"/>
                <a:cs typeface="+mn-cs"/>
              </a:rPr>
              <a:t>6</a:t>
            </a:r>
            <a:r>
              <a:rPr lang="en-US" dirty="0" smtClean="0"/>
              <a:t> </a:t>
            </a:r>
            <a:r>
              <a:rPr lang="en-US" sz="1200" b="0" i="0" u="none" strike="noStrike" kern="1200" dirty="0" smtClean="0">
                <a:solidFill>
                  <a:schemeClr val="tx1"/>
                </a:solidFill>
                <a:effectLst/>
                <a:latin typeface="+mn-lt"/>
                <a:ea typeface="+mn-ea"/>
                <a:cs typeface="+mn-cs"/>
              </a:rPr>
              <a:t>Corruption/Nepotism</a:t>
            </a:r>
            <a:r>
              <a:rPr lang="en-US" dirty="0" smtClean="0"/>
              <a:t> </a:t>
            </a:r>
            <a:r>
              <a:rPr lang="en-US" sz="1200" b="0" i="0" u="none" strike="noStrike" kern="1200" dirty="0" smtClean="0">
                <a:solidFill>
                  <a:schemeClr val="tx1"/>
                </a:solidFill>
                <a:effectLst/>
                <a:latin typeface="+mn-lt"/>
                <a:ea typeface="+mn-ea"/>
                <a:cs typeface="+mn-cs"/>
              </a:rPr>
              <a:t>8</a:t>
            </a:r>
            <a:r>
              <a:rPr lang="en-US" dirty="0" smtClean="0"/>
              <a:t> </a:t>
            </a:r>
            <a:r>
              <a:rPr lang="en-US" sz="1200" b="0" i="0" u="none" strike="noStrike" kern="1200" dirty="0" smtClean="0">
                <a:solidFill>
                  <a:schemeClr val="tx1"/>
                </a:solidFill>
                <a:effectLst/>
                <a:latin typeface="+mn-lt"/>
                <a:ea typeface="+mn-ea"/>
                <a:cs typeface="+mn-cs"/>
              </a:rPr>
              <a:t>Other</a:t>
            </a:r>
            <a:r>
              <a:rPr lang="en-US" dirty="0" smtClean="0"/>
              <a:t> </a:t>
            </a:r>
            <a:r>
              <a:rPr lang="en-US" sz="1200" b="0" i="0" u="none" strike="noStrike" kern="1200" dirty="0" smtClean="0">
                <a:solidFill>
                  <a:schemeClr val="tx1"/>
                </a:solidFill>
                <a:effectLst/>
                <a:latin typeface="+mn-lt"/>
                <a:ea typeface="+mn-ea"/>
                <a:cs typeface="+mn-cs"/>
              </a:rPr>
              <a:t>11 (unintelligible)</a:t>
            </a:r>
            <a:r>
              <a:rPr lang="en-US" dirty="0" smtClean="0"/>
              <a:t> </a:t>
            </a:r>
            <a:r>
              <a:rPr lang="en-US" sz="1200" b="0" i="0" u="none" strike="noStrike" kern="1200" dirty="0" smtClean="0">
                <a:solidFill>
                  <a:schemeClr val="tx1"/>
                </a:solidFill>
                <a:effectLst/>
                <a:latin typeface="+mn-lt"/>
                <a:ea typeface="+mn-ea"/>
                <a:cs typeface="+mn-cs"/>
              </a:rPr>
              <a:t>TOTAL</a:t>
            </a:r>
            <a:r>
              <a:rPr lang="en-US" dirty="0" smtClean="0"/>
              <a:t> </a:t>
            </a:r>
            <a:r>
              <a:rPr lang="en-US" sz="1200" b="0" i="0" u="none" strike="noStrike" kern="1200" dirty="0" smtClean="0">
                <a:solidFill>
                  <a:schemeClr val="tx1"/>
                </a:solidFill>
                <a:effectLst/>
                <a:latin typeface="+mn-lt"/>
                <a:ea typeface="+mn-ea"/>
                <a:cs typeface="+mn-cs"/>
              </a:rPr>
              <a:t>34</a:t>
            </a:r>
            <a:r>
              <a:rPr lang="en-US" dirty="0" smtClean="0"/>
              <a:t> </a:t>
            </a:r>
          </a:p>
          <a:p>
            <a:endParaRPr lang="en-US" dirty="0" smtClean="0"/>
          </a:p>
          <a:p>
            <a:r>
              <a:rPr lang="en-US" dirty="0" smtClean="0"/>
              <a:t>Some of these are within your control, others can’t be addressed</a:t>
            </a:r>
            <a:endParaRPr lang="en-US" dirty="0"/>
          </a:p>
        </p:txBody>
      </p:sp>
      <p:sp>
        <p:nvSpPr>
          <p:cNvPr id="4" name="Slide Number Placeholder 3"/>
          <p:cNvSpPr>
            <a:spLocks noGrp="1"/>
          </p:cNvSpPr>
          <p:nvPr>
            <p:ph type="sldNum" sz="quarter" idx="10"/>
          </p:nvPr>
        </p:nvSpPr>
        <p:spPr/>
        <p:txBody>
          <a:bodyPr/>
          <a:lstStyle/>
          <a:p>
            <a:fld id="{88A53AA8-DF63-4227-9055-B6071DBC1068}" type="slidenum">
              <a:rPr lang="en-US" smtClean="0"/>
              <a:t>25</a:t>
            </a:fld>
            <a:endParaRPr lang="en-US" dirty="0"/>
          </a:p>
        </p:txBody>
      </p:sp>
    </p:spTree>
    <p:extLst>
      <p:ext uri="{BB962C8B-B14F-4D97-AF65-F5344CB8AC3E}">
        <p14:creationId xmlns:p14="http://schemas.microsoft.com/office/powerpoint/2010/main" val="165650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Print out two copies of SD and hand individual org entries to each specific org participant</a:t>
            </a:r>
          </a:p>
          <a:p>
            <a:endParaRPr lang="en-US" dirty="0"/>
          </a:p>
        </p:txBody>
      </p:sp>
      <p:sp>
        <p:nvSpPr>
          <p:cNvPr id="4" name="Slide Number Placeholder 3"/>
          <p:cNvSpPr>
            <a:spLocks noGrp="1"/>
          </p:cNvSpPr>
          <p:nvPr>
            <p:ph type="sldNum" sz="quarter" idx="10"/>
          </p:nvPr>
        </p:nvSpPr>
        <p:spPr/>
        <p:txBody>
          <a:bodyPr/>
          <a:lstStyle/>
          <a:p>
            <a:fld id="{EB69AABE-5D04-5347-97BE-C32D88F7F78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4849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Remember that it is your job to make an appropriate referral</a:t>
            </a:r>
          </a:p>
          <a:p>
            <a:r>
              <a:rPr lang="en-US" sz="1200" dirty="0" smtClean="0"/>
              <a:t>You should respect the client’s decision but counsel if they are asking for a service that they are ineligible to receive</a:t>
            </a:r>
          </a:p>
          <a:p>
            <a:r>
              <a:rPr lang="en-US" sz="1200" dirty="0" smtClean="0"/>
              <a:t>Keep sensitive client information confidential</a:t>
            </a:r>
          </a:p>
          <a:p>
            <a:r>
              <a:rPr lang="en-US" sz="1200" dirty="0" smtClean="0"/>
              <a:t>They are trusting you to help!</a:t>
            </a:r>
          </a:p>
          <a:p>
            <a:endParaRPr lang="en-US" dirty="0"/>
          </a:p>
        </p:txBody>
      </p:sp>
      <p:sp>
        <p:nvSpPr>
          <p:cNvPr id="4" name="Slide Number Placeholder 3"/>
          <p:cNvSpPr>
            <a:spLocks noGrp="1"/>
          </p:cNvSpPr>
          <p:nvPr>
            <p:ph type="sldNum" sz="quarter" idx="10"/>
          </p:nvPr>
        </p:nvSpPr>
        <p:spPr/>
        <p:txBody>
          <a:bodyPr/>
          <a:lstStyle/>
          <a:p>
            <a:fld id="{E829B4C0-E4A7-4ADF-8001-7CCDE54B135D}" type="slidenum">
              <a:rPr lang="en-US" smtClean="0"/>
              <a:t>44</a:t>
            </a:fld>
            <a:endParaRPr lang="en-US" dirty="0"/>
          </a:p>
        </p:txBody>
      </p:sp>
    </p:spTree>
    <p:extLst>
      <p:ext uri="{BB962C8B-B14F-4D97-AF65-F5344CB8AC3E}">
        <p14:creationId xmlns:p14="http://schemas.microsoft.com/office/powerpoint/2010/main" val="330697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 complete set of tools and processes needed for effective implementation of the clinic-community referral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Easy-to-use, standardized referral tools and processes based on MoHSS systems and platforms that can be used by clinical and community-based service providers</a:t>
            </a:r>
            <a:endParaRPr lang="en-US" dirty="0" smtClean="0"/>
          </a:p>
          <a:p>
            <a:endParaRPr lang="en-US" dirty="0"/>
          </a:p>
        </p:txBody>
      </p:sp>
      <p:sp>
        <p:nvSpPr>
          <p:cNvPr id="4" name="Slide Number Placeholder 3"/>
          <p:cNvSpPr>
            <a:spLocks noGrp="1"/>
          </p:cNvSpPr>
          <p:nvPr>
            <p:ph type="sldNum" sz="quarter" idx="10"/>
          </p:nvPr>
        </p:nvSpPr>
        <p:spPr/>
        <p:txBody>
          <a:bodyPr/>
          <a:lstStyle/>
          <a:p>
            <a:fld id="{47B5FAC1-2D3E-48AC-9233-54EE176F28D5}" type="slidenum">
              <a:rPr lang="en-US" smtClean="0"/>
              <a:pPr/>
              <a:t>63</a:t>
            </a:fld>
            <a:endParaRPr lang="en-US" dirty="0"/>
          </a:p>
        </p:txBody>
      </p:sp>
    </p:spTree>
    <p:extLst>
      <p:ext uri="{BB962C8B-B14F-4D97-AF65-F5344CB8AC3E}">
        <p14:creationId xmlns:p14="http://schemas.microsoft.com/office/powerpoint/2010/main" val="173719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130721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364847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182589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434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13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859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67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0820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523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523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82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799221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918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0308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687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600450"/>
            <a:ext cx="7086600" cy="20383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B1547AF-816C-42F2-A30D-ECCE02BF99FC}" type="slidenum">
              <a:rPr lang="en-US" altLang="en-US"/>
              <a:pPr>
                <a:defRPr/>
              </a:pPr>
              <a:t>‹#›</a:t>
            </a:fld>
            <a:endParaRPr lang="en-US" altLang="en-US" dirty="0"/>
          </a:p>
        </p:txBody>
      </p:sp>
    </p:spTree>
    <p:extLst>
      <p:ext uri="{BB962C8B-B14F-4D97-AF65-F5344CB8AC3E}">
        <p14:creationId xmlns:p14="http://schemas.microsoft.com/office/powerpoint/2010/main" val="899308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19E7F94-F7BF-4935-8DD7-B6C9E3279AF0}" type="slidenum">
              <a:rPr lang="en-US" altLang="en-US"/>
              <a:pPr>
                <a:defRPr/>
              </a:pPr>
              <a:t>‹#›</a:t>
            </a:fld>
            <a:endParaRPr lang="en-US" altLang="en-US" dirty="0"/>
          </a:p>
        </p:txBody>
      </p:sp>
    </p:spTree>
    <p:extLst>
      <p:ext uri="{BB962C8B-B14F-4D97-AF65-F5344CB8AC3E}">
        <p14:creationId xmlns:p14="http://schemas.microsoft.com/office/powerpoint/2010/main" val="2650633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BC48BAC-ABE7-4886-BEF4-C86C65B1AB83}" type="slidenum">
              <a:rPr lang="en-US" altLang="en-US"/>
              <a:pPr>
                <a:defRPr/>
              </a:pPr>
              <a:t>‹#›</a:t>
            </a:fld>
            <a:endParaRPr lang="en-US" altLang="en-US" dirty="0"/>
          </a:p>
        </p:txBody>
      </p:sp>
    </p:spTree>
    <p:extLst>
      <p:ext uri="{BB962C8B-B14F-4D97-AF65-F5344CB8AC3E}">
        <p14:creationId xmlns:p14="http://schemas.microsoft.com/office/powerpoint/2010/main" val="253957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3EB0201-6C9E-455A-B60E-0599AB33BA2E}" type="slidenum">
              <a:rPr lang="en-US" altLang="en-US"/>
              <a:pPr>
                <a:defRPr/>
              </a:pPr>
              <a:t>‹#›</a:t>
            </a:fld>
            <a:endParaRPr lang="en-US" altLang="en-US" dirty="0"/>
          </a:p>
        </p:txBody>
      </p:sp>
    </p:spTree>
    <p:extLst>
      <p:ext uri="{BB962C8B-B14F-4D97-AF65-F5344CB8AC3E}">
        <p14:creationId xmlns:p14="http://schemas.microsoft.com/office/powerpoint/2010/main" val="331619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764B92D-6B6D-4BC3-86D9-F89C09CCFEC7}" type="slidenum">
              <a:rPr lang="en-US" altLang="en-US"/>
              <a:pPr>
                <a:defRPr/>
              </a:pPr>
              <a:t>‹#›</a:t>
            </a:fld>
            <a:endParaRPr lang="en-US" altLang="en-US" dirty="0"/>
          </a:p>
        </p:txBody>
      </p:sp>
    </p:spTree>
    <p:extLst>
      <p:ext uri="{BB962C8B-B14F-4D97-AF65-F5344CB8AC3E}">
        <p14:creationId xmlns:p14="http://schemas.microsoft.com/office/powerpoint/2010/main" val="1880348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83D25E54-087F-467B-B5DD-33866E0C9D4E}" type="slidenum">
              <a:rPr lang="en-US" altLang="en-US"/>
              <a:pPr>
                <a:defRPr/>
              </a:pPr>
              <a:t>‹#›</a:t>
            </a:fld>
            <a:endParaRPr lang="en-US" altLang="en-US" dirty="0"/>
          </a:p>
        </p:txBody>
      </p:sp>
    </p:spTree>
    <p:extLst>
      <p:ext uri="{BB962C8B-B14F-4D97-AF65-F5344CB8AC3E}">
        <p14:creationId xmlns:p14="http://schemas.microsoft.com/office/powerpoint/2010/main" val="2705117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F8BF784-7476-448C-A763-DD5BF029DDC4}" type="slidenum">
              <a:rPr lang="en-US" altLang="en-US"/>
              <a:pPr>
                <a:defRPr/>
              </a:pPr>
              <a:t>‹#›</a:t>
            </a:fld>
            <a:endParaRPr lang="en-US" altLang="en-US" dirty="0"/>
          </a:p>
        </p:txBody>
      </p:sp>
    </p:spTree>
    <p:extLst>
      <p:ext uri="{BB962C8B-B14F-4D97-AF65-F5344CB8AC3E}">
        <p14:creationId xmlns:p14="http://schemas.microsoft.com/office/powerpoint/2010/main" val="360076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2612712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CEF8EAD-49A4-44A2-9C54-8B03B4198AF0}" type="slidenum">
              <a:rPr lang="en-US" altLang="en-US"/>
              <a:pPr>
                <a:defRPr/>
              </a:pPr>
              <a:t>‹#›</a:t>
            </a:fld>
            <a:endParaRPr lang="en-US" altLang="en-US" dirty="0"/>
          </a:p>
        </p:txBody>
      </p:sp>
    </p:spTree>
    <p:extLst>
      <p:ext uri="{BB962C8B-B14F-4D97-AF65-F5344CB8AC3E}">
        <p14:creationId xmlns:p14="http://schemas.microsoft.com/office/powerpoint/2010/main" val="1490579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0" descr="10-0193.4_PartnerLogos_Inner_Light_NoGradien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FHI_Logo_i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24600"/>
            <a:ext cx="149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WorldHealt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90800" y="6367463"/>
            <a:ext cx="14398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USAID.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1800" y="6367463"/>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SavetheChildren.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83250" y="6405563"/>
            <a:ext cx="13271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BillGates.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10413" y="6375400"/>
            <a:ext cx="1416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457200" y="1135918"/>
            <a:ext cx="8229600" cy="49282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2"/>
          <p:cNvSpPr>
            <a:spLocks noGrp="1"/>
          </p:cNvSpPr>
          <p:nvPr>
            <p:ph type="sldNum" sz="quarter" idx="12"/>
          </p:nvPr>
        </p:nvSpPr>
        <p:spPr/>
        <p:txBody>
          <a:bodyPr/>
          <a:lstStyle>
            <a:lvl1pPr>
              <a:defRPr smtClean="0"/>
            </a:lvl1pPr>
          </a:lstStyle>
          <a:p>
            <a:pPr>
              <a:defRPr/>
            </a:pPr>
            <a:fld id="{E1DD0100-B458-42F8-B20C-C80938A6F258}" type="slidenum">
              <a:rPr lang="en-US" altLang="en-US"/>
              <a:pPr>
                <a:defRPr/>
              </a:pPr>
              <a:t>‹#›</a:t>
            </a:fld>
            <a:endParaRPr lang="en-US" altLang="en-US" dirty="0"/>
          </a:p>
        </p:txBody>
      </p:sp>
    </p:spTree>
    <p:extLst>
      <p:ext uri="{BB962C8B-B14F-4D97-AF65-F5344CB8AC3E}">
        <p14:creationId xmlns:p14="http://schemas.microsoft.com/office/powerpoint/2010/main" val="22811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41961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318648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332432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349510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315364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1844E-AA18-491B-8C9D-69A751ECFEDB}" type="datetimeFigureOut">
              <a:rPr lang="en-US" smtClean="0"/>
              <a:t>4/13/2015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3E400-AB89-4E81-8325-E6B1A6358D54}" type="slidenum">
              <a:rPr lang="en-US" smtClean="0"/>
              <a:t>‹#›</a:t>
            </a:fld>
            <a:endParaRPr lang="en-US" dirty="0"/>
          </a:p>
        </p:txBody>
      </p:sp>
    </p:spTree>
    <p:extLst>
      <p:ext uri="{BB962C8B-B14F-4D97-AF65-F5344CB8AC3E}">
        <p14:creationId xmlns:p14="http://schemas.microsoft.com/office/powerpoint/2010/main" val="71389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1844E-AA18-491B-8C9D-69A751ECFEDB}" type="datetimeFigureOut">
              <a:rPr lang="en-US" smtClean="0"/>
              <a:t>4/13/2015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3E400-AB89-4E81-8325-E6B1A6358D54}" type="slidenum">
              <a:rPr lang="en-US" smtClean="0"/>
              <a:t>‹#›</a:t>
            </a:fld>
            <a:endParaRPr lang="en-US" dirty="0"/>
          </a:p>
        </p:txBody>
      </p:sp>
    </p:spTree>
    <p:extLst>
      <p:ext uri="{BB962C8B-B14F-4D97-AF65-F5344CB8AC3E}">
        <p14:creationId xmlns:p14="http://schemas.microsoft.com/office/powerpoint/2010/main" val="2819742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5AF32-18C4-4618-9646-1D062A1EC156}" type="datetimeFigureOut">
              <a:rPr lang="en-US" smtClean="0">
                <a:solidFill>
                  <a:prstClr val="black">
                    <a:tint val="75000"/>
                  </a:prstClr>
                </a:solidFill>
              </a:rPr>
              <a:pPr/>
              <a:t>4/13/2015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A41D7-061D-4D62-B61F-BA43A418DF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38798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FHI360 Slide Second Page_blue-partners.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54088"/>
            <a:ext cx="914400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0"/>
            <a:ext cx="8229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356350"/>
            <a:ext cx="457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rgbClr val="898989"/>
                </a:solidFill>
                <a:latin typeface="Calibri" panose="020F0502020204030204" pitchFamily="34" charset="0"/>
              </a:defRPr>
            </a:lvl1pPr>
          </a:lstStyle>
          <a:p>
            <a:pPr defTabSz="457200" fontAlgn="base">
              <a:spcBef>
                <a:spcPct val="0"/>
              </a:spcBef>
              <a:spcAft>
                <a:spcPct val="0"/>
              </a:spcAft>
              <a:defRPr/>
            </a:pPr>
            <a:fld id="{F3F21F59-7740-4581-92E3-030C43EA1D04}" type="slidenum">
              <a:rPr lang="en-US" altLang="en-US">
                <a:ea typeface="Geneva" charset="-128"/>
              </a:rPr>
              <a:pPr defTabSz="457200" fontAlgn="base">
                <a:spcBef>
                  <a:spcPct val="0"/>
                </a:spcBef>
                <a:spcAft>
                  <a:spcPct val="0"/>
                </a:spcAft>
                <a:defRPr/>
              </a:pPr>
              <a:t>‹#›</a:t>
            </a:fld>
            <a:endParaRPr lang="en-US" altLang="en-US" dirty="0">
              <a:ea typeface="Geneva" charset="-128"/>
            </a:endParaRPr>
          </a:p>
        </p:txBody>
      </p:sp>
    </p:spTree>
    <p:extLst>
      <p:ext uri="{BB962C8B-B14F-4D97-AF65-F5344CB8AC3E}">
        <p14:creationId xmlns:p14="http://schemas.microsoft.com/office/powerpoint/2010/main" val="18507211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txStyles>
    <p:titleStyle>
      <a:lvl1pPr algn="l" defTabSz="457200" rtl="0" eaLnBrk="0" fontAlgn="base" hangingPunct="0">
        <a:spcBef>
          <a:spcPct val="0"/>
        </a:spcBef>
        <a:spcAft>
          <a:spcPct val="0"/>
        </a:spcAft>
        <a:defRPr sz="2800" b="1" kern="1200">
          <a:solidFill>
            <a:srgbClr val="5C6F7A"/>
          </a:solidFill>
          <a:latin typeface="+mj-lt"/>
          <a:ea typeface="Geneva" charset="-128"/>
          <a:cs typeface="Geneva" charset="-128"/>
        </a:defRPr>
      </a:lvl1pPr>
      <a:lvl2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2pPr>
      <a:lvl3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3pPr>
      <a:lvl4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4pPr>
      <a:lvl5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F79646"/>
        </a:buClr>
        <a:buFont typeface="Arial" panose="020B0604020202020204" pitchFamily="34" charset="0"/>
        <a:buChar char="•"/>
        <a:defRPr sz="2800" kern="1200">
          <a:solidFill>
            <a:schemeClr val="tx1"/>
          </a:solidFill>
          <a:latin typeface="+mn-lt"/>
          <a:ea typeface="Geneva" charset="-128"/>
          <a:cs typeface="Geneva" charset="-128"/>
        </a:defRPr>
      </a:lvl1pPr>
      <a:lvl2pPr marL="742950" indent="-285750" algn="l" defTabSz="457200" rtl="0" eaLnBrk="0" fontAlgn="base" hangingPunct="0">
        <a:spcBef>
          <a:spcPct val="20000"/>
        </a:spcBef>
        <a:spcAft>
          <a:spcPct val="0"/>
        </a:spcAft>
        <a:buClr>
          <a:srgbClr val="F79646"/>
        </a:buClr>
        <a:buFont typeface="Arial" panose="020B0604020202020204" pitchFamily="34" charset="0"/>
        <a:buChar char="–"/>
        <a:defRPr sz="26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Clr>
          <a:srgbClr val="F79646"/>
        </a:buClr>
        <a:buFont typeface="Arial" panose="020B0604020202020204" pitchFamily="34"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Clr>
          <a:srgbClr val="F79646"/>
        </a:buClr>
        <a:buFont typeface="Arial" panose="020B0604020202020204" pitchFamily="34"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Clr>
          <a:srgbClr val="F79646"/>
        </a:buClr>
        <a:buFont typeface="Arial" panose="020B0604020202020204" pitchFamily="34"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hyperlink" Target="mailto:zandersson@fhi360.org" TargetMode="External"/><Relationship Id="rId2" Type="http://schemas.openxmlformats.org/officeDocument/2006/relationships/hyperlink" Target="http://theliftproject.org/" TargetMode="Externa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2097355"/>
          </a:xfrm>
        </p:spPr>
        <p:txBody>
          <a:bodyPr>
            <a:normAutofit/>
          </a:bodyPr>
          <a:lstStyle/>
          <a:p>
            <a:r>
              <a:rPr lang="en-US" sz="4800" dirty="0" smtClean="0"/>
              <a:t>Referral System Learning Workshop</a:t>
            </a:r>
            <a:endParaRPr lang="en-US" sz="4800" dirty="0"/>
          </a:p>
        </p:txBody>
      </p:sp>
      <p:sp>
        <p:nvSpPr>
          <p:cNvPr id="3" name="Subtitle 2"/>
          <p:cNvSpPr>
            <a:spLocks noGrp="1"/>
          </p:cNvSpPr>
          <p:nvPr>
            <p:ph type="subTitle" idx="1"/>
          </p:nvPr>
        </p:nvSpPr>
        <p:spPr>
          <a:xfrm>
            <a:off x="586408" y="3757561"/>
            <a:ext cx="7414592" cy="1768596"/>
          </a:xfrm>
        </p:spPr>
        <p:txBody>
          <a:bodyPr>
            <a:noAutofit/>
          </a:bodyPr>
          <a:lstStyle/>
          <a:p>
            <a:pPr algn="l"/>
            <a:r>
              <a:rPr lang="en-US" sz="1800" i="1" dirty="0" smtClean="0"/>
              <a:t>Wednesday, April 15 – Thursday, April 16, 2015</a:t>
            </a:r>
          </a:p>
          <a:p>
            <a:pPr algn="l"/>
            <a:endParaRPr lang="en-US" sz="1800" i="1" dirty="0" smtClean="0"/>
          </a:p>
          <a:p>
            <a:pPr algn="l"/>
            <a:r>
              <a:rPr lang="en-US" sz="1800" i="1" dirty="0" smtClean="0"/>
              <a:t>Zach Andersson, Livelihood and Food Security Analyst (Washington, DC)</a:t>
            </a:r>
          </a:p>
          <a:p>
            <a:pPr algn="l"/>
            <a:r>
              <a:rPr lang="en-US" sz="1800" i="1" dirty="0" smtClean="0"/>
              <a:t>Amakhosi Jere, Project Coordinator (Malawi)</a:t>
            </a:r>
            <a:endParaRPr lang="en-US" sz="1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065"/>
            <a:ext cx="9144000" cy="14887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052" y="5106"/>
            <a:ext cx="3001896" cy="1765821"/>
          </a:xfrm>
          <a:prstGeom prst="rect">
            <a:avLst/>
          </a:prstGeom>
        </p:spPr>
      </p:pic>
    </p:spTree>
    <p:extLst>
      <p:ext uri="{BB962C8B-B14F-4D97-AF65-F5344CB8AC3E}">
        <p14:creationId xmlns:p14="http://schemas.microsoft.com/office/powerpoint/2010/main" val="178483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r"/>
            <a:r>
              <a:rPr lang="en-US" i="1" dirty="0" smtClean="0">
                <a:solidFill>
                  <a:schemeClr val="bg1"/>
                </a:solidFill>
              </a:rPr>
              <a:t>The Six Relationships</a:t>
            </a:r>
            <a:endParaRPr lang="en-US" i="1" dirty="0">
              <a:solidFill>
                <a:schemeClr val="bg1"/>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i="1" dirty="0" smtClean="0"/>
              <a:t>Any relationship</a:t>
            </a:r>
          </a:p>
          <a:p>
            <a:pPr marL="514350" indent="-514350">
              <a:buFont typeface="+mj-lt"/>
              <a:buAutoNum type="arabicPeriod"/>
            </a:pPr>
            <a:r>
              <a:rPr lang="en-US" i="1" dirty="0" smtClean="0"/>
              <a:t>Joint Programs</a:t>
            </a:r>
          </a:p>
          <a:p>
            <a:pPr marL="514350" indent="-514350">
              <a:buFont typeface="+mj-lt"/>
              <a:buAutoNum type="arabicPeriod"/>
            </a:pPr>
            <a:r>
              <a:rPr lang="en-US" u="sng" dirty="0" smtClean="0"/>
              <a:t>Send Clients</a:t>
            </a:r>
          </a:p>
          <a:p>
            <a:pPr marL="514350" indent="-514350">
              <a:buFont typeface="+mj-lt"/>
              <a:buAutoNum type="arabicPeriod"/>
            </a:pPr>
            <a:r>
              <a:rPr lang="en-US" u="sng" dirty="0" smtClean="0"/>
              <a:t>Receive Clients</a:t>
            </a:r>
          </a:p>
          <a:p>
            <a:pPr marL="514350" indent="-514350">
              <a:buFont typeface="+mj-lt"/>
              <a:buAutoNum type="arabicPeriod"/>
            </a:pPr>
            <a:r>
              <a:rPr lang="en-US" i="1" dirty="0" smtClean="0"/>
              <a:t>Send Information</a:t>
            </a:r>
          </a:p>
          <a:p>
            <a:pPr marL="514350" indent="-514350">
              <a:buFont typeface="+mj-lt"/>
              <a:buAutoNum type="arabicPeriod"/>
            </a:pPr>
            <a:r>
              <a:rPr lang="en-US" i="1" dirty="0" smtClean="0"/>
              <a:t>Receive Information</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6013538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i="1" dirty="0" smtClean="0">
                <a:solidFill>
                  <a:schemeClr val="bg1"/>
                </a:solidFill>
              </a:rPr>
              <a:t>Road Map for KRN</a:t>
            </a:r>
            <a:endParaRPr lang="en-US" i="1" dirty="0">
              <a:solidFill>
                <a:schemeClr val="bg1"/>
              </a:solidFill>
            </a:endParaRPr>
          </a:p>
        </p:txBody>
      </p:sp>
      <p:sp>
        <p:nvSpPr>
          <p:cNvPr id="3" name="Content Placeholder 2"/>
          <p:cNvSpPr>
            <a:spLocks noGrp="1"/>
          </p:cNvSpPr>
          <p:nvPr>
            <p:ph idx="1"/>
          </p:nvPr>
        </p:nvSpPr>
        <p:spPr>
          <a:xfrm>
            <a:off x="628650" y="1825624"/>
            <a:ext cx="7886700" cy="4875214"/>
          </a:xfrm>
        </p:spPr>
        <p:txBody>
          <a:bodyPr>
            <a:normAutofit/>
          </a:bodyPr>
          <a:lstStyle/>
          <a:p>
            <a:endParaRPr lang="en-US" dirty="0" smtClean="0"/>
          </a:p>
          <a:p>
            <a:endParaRPr lang="en-US" dirty="0"/>
          </a:p>
          <a:p>
            <a:r>
              <a:rPr lang="en-US" dirty="0" smtClean="0"/>
              <a:t>What </a:t>
            </a:r>
            <a:r>
              <a:rPr lang="en-US" dirty="0" smtClean="0"/>
              <a:t>are the next steps to take this work forward?</a:t>
            </a:r>
          </a:p>
          <a:p>
            <a:endParaRPr lang="en-US" dirty="0" smtClean="0"/>
          </a:p>
          <a:p>
            <a:r>
              <a:rPr lang="en-US" dirty="0" smtClean="0"/>
              <a:t>Who </a:t>
            </a:r>
            <a:r>
              <a:rPr lang="en-US" dirty="0" smtClean="0"/>
              <a:t>can commit to participating?</a:t>
            </a:r>
          </a:p>
          <a:p>
            <a:endParaRPr lang="en-US" dirty="0" smtClean="0"/>
          </a:p>
        </p:txBody>
      </p:sp>
    </p:spTree>
    <p:extLst>
      <p:ext uri="{BB962C8B-B14F-4D97-AF65-F5344CB8AC3E}">
        <p14:creationId xmlns:p14="http://schemas.microsoft.com/office/powerpoint/2010/main" val="42378074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i="1" dirty="0" smtClean="0">
                <a:solidFill>
                  <a:schemeClr val="bg1"/>
                </a:solidFill>
              </a:rPr>
              <a:t>Building a Referral Network (RN)</a:t>
            </a:r>
            <a:endParaRPr lang="en-US" i="1" dirty="0">
              <a:solidFill>
                <a:schemeClr val="bg1"/>
              </a:solidFill>
            </a:endParaRPr>
          </a:p>
        </p:txBody>
      </p:sp>
      <p:sp>
        <p:nvSpPr>
          <p:cNvPr id="3" name="Content Placeholder 2"/>
          <p:cNvSpPr>
            <a:spLocks noGrp="1"/>
          </p:cNvSpPr>
          <p:nvPr>
            <p:ph idx="1"/>
          </p:nvPr>
        </p:nvSpPr>
        <p:spPr>
          <a:xfrm>
            <a:off x="628650" y="1825625"/>
            <a:ext cx="7886700" cy="4712336"/>
          </a:xfrm>
        </p:spPr>
        <p:txBody>
          <a:bodyPr>
            <a:normAutofit lnSpcReduction="10000"/>
          </a:bodyPr>
          <a:lstStyle/>
          <a:p>
            <a:r>
              <a:rPr lang="en-US" dirty="0" smtClean="0"/>
              <a:t>LIFT’s Recommendations to KRN</a:t>
            </a:r>
          </a:p>
          <a:p>
            <a:pPr lvl="1"/>
            <a:r>
              <a:rPr lang="en-US" sz="2600" dirty="0"/>
              <a:t>I</a:t>
            </a:r>
            <a:r>
              <a:rPr lang="en-US" sz="2600" dirty="0" smtClean="0"/>
              <a:t>dentify </a:t>
            </a:r>
            <a:r>
              <a:rPr lang="en-US" sz="2600" dirty="0" smtClean="0"/>
              <a:t>organizations you want to invite to be members</a:t>
            </a:r>
          </a:p>
          <a:p>
            <a:pPr lvl="1"/>
            <a:r>
              <a:rPr lang="en-US" sz="2600" dirty="0" smtClean="0"/>
              <a:t>Bring stakeholders together to discuss RN</a:t>
            </a:r>
          </a:p>
          <a:p>
            <a:pPr lvl="1"/>
            <a:r>
              <a:rPr lang="en-US" sz="2600" dirty="0" smtClean="0"/>
              <a:t>Choose a lead/coordinating organization or entity</a:t>
            </a:r>
          </a:p>
          <a:p>
            <a:pPr lvl="1"/>
            <a:r>
              <a:rPr lang="en-US" sz="2600" dirty="0" smtClean="0"/>
              <a:t>Draft an MOU/agreement between members of the RN</a:t>
            </a:r>
          </a:p>
          <a:p>
            <a:pPr lvl="2"/>
            <a:r>
              <a:rPr lang="en-US" sz="2600" dirty="0" smtClean="0"/>
              <a:t>Commitment is key!</a:t>
            </a:r>
          </a:p>
          <a:p>
            <a:pPr lvl="1"/>
            <a:r>
              <a:rPr lang="en-US" sz="2600" dirty="0" smtClean="0"/>
              <a:t>Collectively finalize referral tools</a:t>
            </a:r>
          </a:p>
          <a:p>
            <a:pPr lvl="1"/>
            <a:r>
              <a:rPr lang="en-US" sz="2600" dirty="0" smtClean="0"/>
              <a:t>Train staff at your organizations/offices</a:t>
            </a:r>
          </a:p>
          <a:p>
            <a:pPr lvl="1"/>
            <a:r>
              <a:rPr lang="en-US" sz="2600" dirty="0" smtClean="0"/>
              <a:t>Sensitize the community/raise awareness about the Karonga Referral System</a:t>
            </a:r>
          </a:p>
        </p:txBody>
      </p:sp>
    </p:spTree>
    <p:extLst>
      <p:ext uri="{BB962C8B-B14F-4D97-AF65-F5344CB8AC3E}">
        <p14:creationId xmlns:p14="http://schemas.microsoft.com/office/powerpoint/2010/main" val="22066037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dirty="0" smtClean="0">
                <a:solidFill>
                  <a:schemeClr val="bg1"/>
                </a:solidFill>
              </a:rPr>
              <a:t>Recommendations</a:t>
            </a:r>
            <a:endParaRPr lang="en-US" dirty="0">
              <a:solidFill>
                <a:schemeClr val="bg1"/>
              </a:solidFill>
            </a:endParaRPr>
          </a:p>
        </p:txBody>
      </p:sp>
      <p:sp>
        <p:nvSpPr>
          <p:cNvPr id="3" name="Content Placeholder 2"/>
          <p:cNvSpPr>
            <a:spLocks noGrp="1"/>
          </p:cNvSpPr>
          <p:nvPr>
            <p:ph idx="1"/>
          </p:nvPr>
        </p:nvSpPr>
        <p:spPr>
          <a:xfrm>
            <a:off x="628650" y="1825624"/>
            <a:ext cx="7886700" cy="4849495"/>
          </a:xfrm>
        </p:spPr>
        <p:txBody>
          <a:bodyPr>
            <a:normAutofit lnSpcReduction="10000"/>
          </a:bodyPr>
          <a:lstStyle/>
          <a:p>
            <a:pPr lvl="1"/>
            <a:endParaRPr lang="en-US" dirty="0" smtClean="0"/>
          </a:p>
          <a:p>
            <a:pPr lvl="1"/>
            <a:r>
              <a:rPr lang="en-US" dirty="0" smtClean="0"/>
              <a:t>After </a:t>
            </a:r>
            <a:r>
              <a:rPr lang="en-US" dirty="0"/>
              <a:t>core group committed to idea is formed, come together to decide on RS structure and tools </a:t>
            </a:r>
            <a:r>
              <a:rPr lang="en-US" dirty="0" smtClean="0"/>
              <a:t>needed</a:t>
            </a:r>
          </a:p>
          <a:p>
            <a:pPr lvl="1"/>
            <a:endParaRPr lang="en-US" dirty="0"/>
          </a:p>
          <a:p>
            <a:pPr lvl="1"/>
            <a:r>
              <a:rPr lang="en-US" dirty="0"/>
              <a:t>Initially, I would focus on simplicity, and take advantage of opportunities to gather together to inform one another of program changes</a:t>
            </a:r>
          </a:p>
          <a:p>
            <a:pPr lvl="2"/>
            <a:r>
              <a:rPr lang="en-US" dirty="0"/>
              <a:t>Can always add features and tools later, once become accustomed with </a:t>
            </a:r>
            <a:r>
              <a:rPr lang="en-US" dirty="0" smtClean="0"/>
              <a:t>processes</a:t>
            </a:r>
          </a:p>
          <a:p>
            <a:pPr lvl="2"/>
            <a:endParaRPr lang="en-US" dirty="0"/>
          </a:p>
          <a:p>
            <a:pPr lvl="1"/>
            <a:r>
              <a:rPr lang="en-US" dirty="0"/>
              <a:t>Even if the RN remains “informal” by sharing program info and gathering regularly to discuss district priorities, you will be better prepared to serve your clients and help address all of their needs together</a:t>
            </a:r>
          </a:p>
          <a:p>
            <a:endParaRPr lang="en-US" dirty="0"/>
          </a:p>
        </p:txBody>
      </p:sp>
    </p:spTree>
    <p:extLst>
      <p:ext uri="{BB962C8B-B14F-4D97-AF65-F5344CB8AC3E}">
        <p14:creationId xmlns:p14="http://schemas.microsoft.com/office/powerpoint/2010/main" val="21844164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i="1" dirty="0" smtClean="0">
                <a:solidFill>
                  <a:schemeClr val="bg1"/>
                </a:solidFill>
              </a:rPr>
              <a:t>Just FYI</a:t>
            </a:r>
            <a:endParaRPr lang="en-US" i="1" dirty="0">
              <a:solidFill>
                <a:schemeClr val="bg1"/>
              </a:solidFill>
            </a:endParaRPr>
          </a:p>
        </p:txBody>
      </p:sp>
      <p:sp>
        <p:nvSpPr>
          <p:cNvPr id="3" name="Content Placeholder 2"/>
          <p:cNvSpPr>
            <a:spLocks noGrp="1"/>
          </p:cNvSpPr>
          <p:nvPr>
            <p:ph idx="1"/>
          </p:nvPr>
        </p:nvSpPr>
        <p:spPr>
          <a:xfrm>
            <a:off x="628650" y="1825624"/>
            <a:ext cx="7886700" cy="4803775"/>
          </a:xfrm>
        </p:spPr>
        <p:txBody>
          <a:bodyPr>
            <a:normAutofit lnSpcReduction="10000"/>
          </a:bodyPr>
          <a:lstStyle/>
          <a:p>
            <a:r>
              <a:rPr lang="en-US" dirty="0" smtClean="0"/>
              <a:t>If you want to know more about referral system development or read about different tools we have used, there is a lot of information available on our website:</a:t>
            </a:r>
          </a:p>
          <a:p>
            <a:pPr lvl="1"/>
            <a:r>
              <a:rPr lang="en-US" sz="3200" dirty="0"/>
              <a:t> </a:t>
            </a:r>
            <a:r>
              <a:rPr lang="en-US" sz="3200" dirty="0">
                <a:hlinkClick r:id="rId2"/>
              </a:rPr>
              <a:t>http://theliftproject.org/</a:t>
            </a:r>
            <a:endParaRPr lang="en-US" sz="3200" dirty="0" smtClean="0"/>
          </a:p>
          <a:p>
            <a:endParaRPr lang="en-US" sz="2000" dirty="0"/>
          </a:p>
          <a:p>
            <a:endParaRPr lang="en-US" sz="2000" dirty="0" smtClean="0"/>
          </a:p>
          <a:p>
            <a:r>
              <a:rPr lang="en-US" dirty="0" smtClean="0"/>
              <a:t>Also, even though LIFT is no longer working in Karonga, we want to see you succeed. You can email me with questions or comments, and I will help as much as possible:</a:t>
            </a:r>
          </a:p>
          <a:p>
            <a:pPr lvl="1"/>
            <a:r>
              <a:rPr lang="en-US" dirty="0" smtClean="0"/>
              <a:t> </a:t>
            </a:r>
            <a:r>
              <a:rPr lang="en-US" sz="3200" dirty="0" smtClean="0">
                <a:hlinkClick r:id="rId3"/>
              </a:rPr>
              <a:t>zandersson@fhi360.org</a:t>
            </a:r>
            <a:endParaRPr lang="en-US" sz="3200" dirty="0" smtClean="0"/>
          </a:p>
        </p:txBody>
      </p:sp>
    </p:spTree>
    <p:extLst>
      <p:ext uri="{BB962C8B-B14F-4D97-AF65-F5344CB8AC3E}">
        <p14:creationId xmlns:p14="http://schemas.microsoft.com/office/powerpoint/2010/main" val="7908924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i="1" dirty="0" smtClean="0"/>
              <a:t>Zikomo kwambire!!</a:t>
            </a:r>
            <a:endParaRPr lang="en-US" sz="60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791" y="2131940"/>
            <a:ext cx="6483932" cy="3566160"/>
          </a:xfrm>
          <a:prstGeom prst="rect">
            <a:avLst/>
          </a:prstGeom>
        </p:spPr>
      </p:pic>
    </p:spTree>
    <p:extLst>
      <p:ext uri="{BB962C8B-B14F-4D97-AF65-F5344CB8AC3E}">
        <p14:creationId xmlns:p14="http://schemas.microsoft.com/office/powerpoint/2010/main" val="276466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025"/>
            <a:ext cx="7886700" cy="1042988"/>
          </a:xfrm>
          <a:solidFill>
            <a:schemeClr val="bg2">
              <a:lumMod val="75000"/>
            </a:schemeClr>
          </a:solidFill>
        </p:spPr>
        <p:txBody>
          <a:bodyPr/>
          <a:lstStyle/>
          <a:p>
            <a:pPr algn="r"/>
            <a:r>
              <a:rPr lang="en-US" i="1" dirty="0" smtClean="0">
                <a:solidFill>
                  <a:schemeClr val="bg1"/>
                </a:solidFill>
              </a:rPr>
              <a:t>Codes used in Sociograms</a:t>
            </a:r>
            <a:endParaRPr lang="en-US" i="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33006611"/>
              </p:ext>
            </p:extLst>
          </p:nvPr>
        </p:nvGraphicFramePr>
        <p:xfrm>
          <a:off x="914400" y="1431234"/>
          <a:ext cx="7315200" cy="4996070"/>
        </p:xfrm>
        <a:graphic>
          <a:graphicData uri="http://schemas.openxmlformats.org/drawingml/2006/table">
            <a:tbl>
              <a:tblPr>
                <a:tableStyleId>{5C22544A-7EE6-4342-B048-85BDC9FD1C3A}</a:tableStyleId>
              </a:tblPr>
              <a:tblGrid>
                <a:gridCol w="914400"/>
                <a:gridCol w="2743200"/>
                <a:gridCol w="914400"/>
                <a:gridCol w="2743200"/>
              </a:tblGrid>
              <a:tr h="499607">
                <a:tc>
                  <a:txBody>
                    <a:bodyPr/>
                    <a:lstStyle/>
                    <a:p>
                      <a:pPr algn="ctr" fontAlgn="b"/>
                      <a:r>
                        <a:rPr lang="en-US" sz="2800" u="none" strike="noStrike" dirty="0">
                          <a:effectLst/>
                        </a:rPr>
                        <a:t>ARC</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Association for Rural Community Development (ARCOD)</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KYI</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Kachila Youth Initiative</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BFS</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Blue Financial Services</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LCO</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Lusobilo Community-based Orphan Care Project</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BLM</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Banja La Mtsogolo (BLM)</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LIS</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LISAP</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CIS</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CISP - Rice Value Chain Development Project</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MAC</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Malawi AIDS Counseling and Resource Organization (MACRO)</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CRH</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F25368"/>
                    </a:solidFill>
                  </a:tcPr>
                </a:tc>
                <a:tc>
                  <a:txBody>
                    <a:bodyPr/>
                    <a:lstStyle/>
                    <a:p>
                      <a:pPr algn="l" fontAlgn="b"/>
                      <a:r>
                        <a:rPr lang="en-US" sz="1600" i="1" u="none" strike="noStrike" dirty="0">
                          <a:effectLst/>
                        </a:rPr>
                        <a:t>Chilumba Rural Hospital</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NAP</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NAPHAM</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FIN</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FINCA</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NAS</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NASFAM</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FOC</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Foundation for Community Support Services (FOCUS)</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NHC</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F25368"/>
                    </a:solidFill>
                  </a:tcPr>
                </a:tc>
                <a:tc>
                  <a:txBody>
                    <a:bodyPr/>
                    <a:lstStyle/>
                    <a:p>
                      <a:pPr algn="l" fontAlgn="b"/>
                      <a:r>
                        <a:rPr lang="en-US" sz="1600" i="1" u="none" strike="noStrike" dirty="0">
                          <a:effectLst/>
                        </a:rPr>
                        <a:t>Nyungwe Health Center</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FPC</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Future Planning for the Child</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SHA</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Self Help Africa - DISCOVER Project</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KDH</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F25368"/>
                    </a:solidFill>
                  </a:tcPr>
                </a:tc>
                <a:tc>
                  <a:txBody>
                    <a:bodyPr/>
                    <a:lstStyle/>
                    <a:p>
                      <a:pPr algn="l" fontAlgn="b"/>
                      <a:r>
                        <a:rPr lang="en-US" sz="1600" i="1" u="none" strike="noStrike" dirty="0">
                          <a:effectLst/>
                        </a:rPr>
                        <a:t>Karonga District Hospital</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TCO</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Tikwere Community Organization (SACCO)</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r h="499607">
                <a:tc>
                  <a:txBody>
                    <a:bodyPr/>
                    <a:lstStyle/>
                    <a:p>
                      <a:pPr algn="ctr" fontAlgn="b"/>
                      <a:r>
                        <a:rPr lang="en-US" sz="2800" u="none" strike="noStrike" dirty="0">
                          <a:effectLst/>
                        </a:rPr>
                        <a:t>KRH</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F25368"/>
                    </a:solidFill>
                  </a:tcPr>
                </a:tc>
                <a:tc>
                  <a:txBody>
                    <a:bodyPr/>
                    <a:lstStyle/>
                    <a:p>
                      <a:pPr algn="l" fontAlgn="b"/>
                      <a:r>
                        <a:rPr lang="en-US" sz="1600" i="1" u="none" strike="noStrike" dirty="0">
                          <a:effectLst/>
                        </a:rPr>
                        <a:t>Kaporo Rural Hospital</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c>
                  <a:txBody>
                    <a:bodyPr/>
                    <a:lstStyle/>
                    <a:p>
                      <a:pPr algn="ctr" fontAlgn="b"/>
                      <a:r>
                        <a:rPr lang="en-US" sz="2800" u="none" strike="noStrike" dirty="0">
                          <a:effectLst/>
                        </a:rPr>
                        <a:t>WVI</a:t>
                      </a:r>
                      <a:endParaRPr lang="en-US" sz="2800" b="0" i="0" u="none" strike="noStrike" dirty="0">
                        <a:solidFill>
                          <a:srgbClr val="000000"/>
                        </a:solidFill>
                        <a:effectLst/>
                        <a:latin typeface="Calibri" panose="020F0502020204030204" pitchFamily="34" charset="0"/>
                      </a:endParaRPr>
                    </a:p>
                  </a:txBody>
                  <a:tcPr marL="4980" marR="4980" marT="4980" marB="0" anchor="ctr">
                    <a:solidFill>
                      <a:srgbClr val="D9D9D9"/>
                    </a:solidFill>
                  </a:tcPr>
                </a:tc>
                <a:tc>
                  <a:txBody>
                    <a:bodyPr/>
                    <a:lstStyle/>
                    <a:p>
                      <a:pPr algn="l" fontAlgn="b"/>
                      <a:r>
                        <a:rPr lang="en-US" sz="1600" i="1" u="none" strike="noStrike" dirty="0">
                          <a:effectLst/>
                        </a:rPr>
                        <a:t>World Vision</a:t>
                      </a:r>
                      <a:endParaRPr lang="en-US" sz="1600" b="0" i="1" u="none" strike="noStrike" dirty="0">
                        <a:solidFill>
                          <a:srgbClr val="000000"/>
                        </a:solidFill>
                        <a:effectLst/>
                        <a:latin typeface="Calibri" panose="020F0502020204030204" pitchFamily="34" charset="0"/>
                      </a:endParaRPr>
                    </a:p>
                  </a:txBody>
                  <a:tcPr marL="4980" marR="4980" marT="4980" marB="0" anchor="ctr">
                    <a:noFill/>
                  </a:tcPr>
                </a:tc>
              </a:tr>
            </a:tbl>
          </a:graphicData>
        </a:graphic>
      </p:graphicFrame>
    </p:spTree>
    <p:extLst>
      <p:ext uri="{BB962C8B-B14F-4D97-AF65-F5344CB8AC3E}">
        <p14:creationId xmlns:p14="http://schemas.microsoft.com/office/powerpoint/2010/main" val="939679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r"/>
            <a:r>
              <a:rPr lang="en-US" i="1" dirty="0" smtClean="0">
                <a:solidFill>
                  <a:schemeClr val="bg1"/>
                </a:solidFill>
              </a:rPr>
              <a:t>3. Send Clients</a:t>
            </a:r>
            <a:endParaRPr lang="en-US" i="1" dirty="0">
              <a:solidFill>
                <a:schemeClr val="bg1"/>
              </a:solidFill>
            </a:endParaRPr>
          </a:p>
        </p:txBody>
      </p:sp>
      <p:sp>
        <p:nvSpPr>
          <p:cNvPr id="3" name="Content Placeholder 2"/>
          <p:cNvSpPr>
            <a:spLocks noGrp="1"/>
          </p:cNvSpPr>
          <p:nvPr>
            <p:ph idx="1"/>
          </p:nvPr>
        </p:nvSpPr>
        <p:spPr/>
        <p:txBody>
          <a:bodyPr anchor="ctr">
            <a:normAutofit/>
          </a:bodyPr>
          <a:lstStyle/>
          <a:p>
            <a:pPr marL="0" indent="0" algn="ctr">
              <a:buNone/>
            </a:pPr>
            <a:r>
              <a:rPr lang="en-US" sz="4800" i="1" dirty="0">
                <a:latin typeface="+mj-lt"/>
                <a:cs typeface="Times New Roman" panose="02020603050405020304" pitchFamily="18" charset="0"/>
              </a:rPr>
              <a:t>In an average month, </a:t>
            </a:r>
            <a:r>
              <a:rPr lang="en-US" sz="4800" i="1" dirty="0" smtClean="0">
                <a:latin typeface="+mj-lt"/>
                <a:cs typeface="Times New Roman" panose="02020603050405020304" pitchFamily="18" charset="0"/>
              </a:rPr>
              <a:t>do </a:t>
            </a:r>
            <a:r>
              <a:rPr lang="en-US" sz="4800" i="1" dirty="0">
                <a:latin typeface="+mj-lt"/>
                <a:cs typeface="Times New Roman" panose="02020603050405020304" pitchFamily="18" charset="0"/>
              </a:rPr>
              <a:t>you send clients to </a:t>
            </a:r>
            <a:endParaRPr lang="en-US" sz="4800" i="1" dirty="0" smtClean="0">
              <a:latin typeface="+mj-lt"/>
              <a:cs typeface="Times New Roman" panose="02020603050405020304" pitchFamily="18" charset="0"/>
            </a:endParaRPr>
          </a:p>
          <a:p>
            <a:pPr marL="0" indent="0" algn="ctr">
              <a:buNone/>
            </a:pPr>
            <a:r>
              <a:rPr lang="en-US" sz="4800" i="1" dirty="0" smtClean="0">
                <a:latin typeface="+mj-lt"/>
                <a:cs typeface="Times New Roman" panose="02020603050405020304" pitchFamily="18" charset="0"/>
              </a:rPr>
              <a:t>[service provider]?</a:t>
            </a:r>
            <a:endParaRPr lang="en-US" sz="4800" i="1" dirty="0">
              <a:latin typeface="+mj-lt"/>
              <a:cs typeface="Times New Roman" panose="02020603050405020304" pitchFamily="18" charset="0"/>
            </a:endParaRPr>
          </a:p>
        </p:txBody>
      </p:sp>
    </p:spTree>
    <p:extLst>
      <p:ext uri="{BB962C8B-B14F-4D97-AF65-F5344CB8AC3E}">
        <p14:creationId xmlns:p14="http://schemas.microsoft.com/office/powerpoint/2010/main" val="1085570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890" y="228600"/>
            <a:ext cx="7544221" cy="6400800"/>
          </a:xfrm>
        </p:spPr>
      </p:pic>
    </p:spTree>
    <p:extLst>
      <p:ext uri="{BB962C8B-B14F-4D97-AF65-F5344CB8AC3E}">
        <p14:creationId xmlns:p14="http://schemas.microsoft.com/office/powerpoint/2010/main" val="2203445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r"/>
            <a:r>
              <a:rPr lang="en-US" i="1" dirty="0" smtClean="0">
                <a:solidFill>
                  <a:schemeClr val="bg1"/>
                </a:solidFill>
              </a:rPr>
              <a:t>4. Receive Clients</a:t>
            </a:r>
            <a:endParaRPr lang="en-US" i="1" dirty="0">
              <a:solidFill>
                <a:schemeClr val="bg1"/>
              </a:solidFill>
            </a:endParaRPr>
          </a:p>
        </p:txBody>
      </p:sp>
      <p:sp>
        <p:nvSpPr>
          <p:cNvPr id="3" name="Content Placeholder 2"/>
          <p:cNvSpPr>
            <a:spLocks noGrp="1"/>
          </p:cNvSpPr>
          <p:nvPr>
            <p:ph idx="1"/>
          </p:nvPr>
        </p:nvSpPr>
        <p:spPr/>
        <p:txBody>
          <a:bodyPr anchor="ctr">
            <a:normAutofit/>
          </a:bodyPr>
          <a:lstStyle/>
          <a:p>
            <a:pPr marL="0" indent="0" algn="ctr">
              <a:buNone/>
            </a:pPr>
            <a:r>
              <a:rPr lang="en-US" sz="4800" i="1" dirty="0">
                <a:latin typeface="+mj-lt"/>
                <a:cs typeface="Times New Roman" panose="02020603050405020304" pitchFamily="18" charset="0"/>
              </a:rPr>
              <a:t>In an average month, do you </a:t>
            </a:r>
            <a:r>
              <a:rPr lang="en-US" sz="4800" i="1" dirty="0" smtClean="0">
                <a:latin typeface="+mj-lt"/>
                <a:cs typeface="Times New Roman" panose="02020603050405020304" pitchFamily="18" charset="0"/>
              </a:rPr>
              <a:t>receive clients from </a:t>
            </a:r>
          </a:p>
          <a:p>
            <a:pPr marL="0" indent="0" algn="ctr">
              <a:buNone/>
            </a:pPr>
            <a:r>
              <a:rPr lang="en-US" sz="4800" i="1" dirty="0" smtClean="0">
                <a:latin typeface="+mj-lt"/>
                <a:cs typeface="Times New Roman" panose="02020603050405020304" pitchFamily="18" charset="0"/>
              </a:rPr>
              <a:t>[service </a:t>
            </a:r>
            <a:r>
              <a:rPr lang="en-US" sz="4800" i="1" dirty="0">
                <a:latin typeface="+mj-lt"/>
                <a:cs typeface="Times New Roman" panose="02020603050405020304" pitchFamily="18" charset="0"/>
              </a:rPr>
              <a:t>provider]?</a:t>
            </a:r>
          </a:p>
        </p:txBody>
      </p:sp>
    </p:spTree>
    <p:extLst>
      <p:ext uri="{BB962C8B-B14F-4D97-AF65-F5344CB8AC3E}">
        <p14:creationId xmlns:p14="http://schemas.microsoft.com/office/powerpoint/2010/main" val="246757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706" y="228600"/>
            <a:ext cx="7816589" cy="6400800"/>
          </a:xfrm>
        </p:spPr>
      </p:pic>
    </p:spTree>
    <p:extLst>
      <p:ext uri="{BB962C8B-B14F-4D97-AF65-F5344CB8AC3E}">
        <p14:creationId xmlns:p14="http://schemas.microsoft.com/office/powerpoint/2010/main" val="1792745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r"/>
            <a:r>
              <a:rPr lang="en-US" i="1" dirty="0" smtClean="0">
                <a:solidFill>
                  <a:schemeClr val="bg1"/>
                </a:solidFill>
              </a:rPr>
              <a:t>Lessons from Karonga ONA</a:t>
            </a:r>
            <a:endParaRPr lang="en-US" i="1" dirty="0">
              <a:solidFill>
                <a:schemeClr val="bg1"/>
              </a:solidFill>
            </a:endParaRPr>
          </a:p>
        </p:txBody>
      </p:sp>
      <p:sp>
        <p:nvSpPr>
          <p:cNvPr id="3" name="Content Placeholder 2"/>
          <p:cNvSpPr>
            <a:spLocks noGrp="1"/>
          </p:cNvSpPr>
          <p:nvPr>
            <p:ph idx="1"/>
          </p:nvPr>
        </p:nvSpPr>
        <p:spPr>
          <a:xfrm>
            <a:off x="628650" y="1825625"/>
            <a:ext cx="7886700" cy="4742600"/>
          </a:xfrm>
        </p:spPr>
        <p:txBody>
          <a:bodyPr>
            <a:normAutofit fontScale="92500"/>
          </a:bodyPr>
          <a:lstStyle/>
          <a:p>
            <a:r>
              <a:rPr lang="en-US" sz="3200" b="1" dirty="0" smtClean="0"/>
              <a:t>Service providers already collaborating a lot!!</a:t>
            </a:r>
          </a:p>
          <a:p>
            <a:pPr lvl="1"/>
            <a:r>
              <a:rPr lang="en-US" dirty="0" smtClean="0"/>
              <a:t>Most SPs are sending and receiving clients, and the level of joint </a:t>
            </a:r>
            <a:r>
              <a:rPr lang="en-US" dirty="0" smtClean="0"/>
              <a:t>programming </a:t>
            </a:r>
            <a:r>
              <a:rPr lang="en-US" dirty="0" smtClean="0"/>
              <a:t>(in whatever form) is high</a:t>
            </a:r>
          </a:p>
          <a:p>
            <a:r>
              <a:rPr lang="en-US" sz="3200" dirty="0" smtClean="0"/>
              <a:t>There is a good justification for a referral system in that it expands the services each SP offers (because you can refer clients to a partner)</a:t>
            </a:r>
          </a:p>
          <a:p>
            <a:pPr lvl="1"/>
            <a:r>
              <a:rPr lang="en-US" dirty="0"/>
              <a:t>Each individual may have many unique </a:t>
            </a:r>
            <a:r>
              <a:rPr lang="en-US" dirty="0" smtClean="0"/>
              <a:t>needs, and you can’t address all of them yourself!</a:t>
            </a:r>
            <a:endParaRPr lang="en-US" dirty="0"/>
          </a:p>
          <a:p>
            <a:pPr lvl="1"/>
            <a:r>
              <a:rPr lang="en-US" dirty="0" smtClean="0"/>
              <a:t>By referring, </a:t>
            </a:r>
            <a:r>
              <a:rPr lang="en-US" dirty="0" smtClean="0"/>
              <a:t>you are helping </a:t>
            </a:r>
            <a:r>
              <a:rPr lang="en-US" dirty="0" smtClean="0"/>
              <a:t>your </a:t>
            </a:r>
            <a:r>
              <a:rPr lang="en-US" dirty="0" smtClean="0"/>
              <a:t>clients </a:t>
            </a:r>
            <a:r>
              <a:rPr lang="en-US" dirty="0" smtClean="0"/>
              <a:t>comprehensively</a:t>
            </a:r>
            <a:endParaRPr lang="en-US" dirty="0" smtClean="0"/>
          </a:p>
          <a:p>
            <a:r>
              <a:rPr lang="en-US" sz="3200" dirty="0"/>
              <a:t>How can we </a:t>
            </a:r>
            <a:r>
              <a:rPr lang="en-US" sz="3200" dirty="0" smtClean="0"/>
              <a:t>use </a:t>
            </a:r>
            <a:r>
              <a:rPr lang="en-US" sz="3200" dirty="0"/>
              <a:t>existing connections </a:t>
            </a:r>
            <a:r>
              <a:rPr lang="en-US" sz="3200" dirty="0" smtClean="0"/>
              <a:t>in Karonga </a:t>
            </a:r>
            <a:r>
              <a:rPr lang="en-US" sz="3200" dirty="0" smtClean="0"/>
              <a:t>to </a:t>
            </a:r>
            <a:r>
              <a:rPr lang="en-US" sz="3200" dirty="0"/>
              <a:t>benefit all service providers</a:t>
            </a:r>
            <a:r>
              <a:rPr lang="en-US" sz="3200" dirty="0" smtClean="0"/>
              <a:t>?</a:t>
            </a:r>
          </a:p>
          <a:p>
            <a:endParaRPr lang="en-US" dirty="0"/>
          </a:p>
        </p:txBody>
      </p:sp>
    </p:spTree>
    <p:extLst>
      <p:ext uri="{BB962C8B-B14F-4D97-AF65-F5344CB8AC3E}">
        <p14:creationId xmlns:p14="http://schemas.microsoft.com/office/powerpoint/2010/main" val="1356914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Referral Systems</a:t>
            </a:r>
            <a:endParaRPr lang="en-US" dirty="0"/>
          </a:p>
        </p:txBody>
      </p:sp>
      <p:sp>
        <p:nvSpPr>
          <p:cNvPr id="5" name="Text Placeholder 4"/>
          <p:cNvSpPr>
            <a:spLocks noGrp="1"/>
          </p:cNvSpPr>
          <p:nvPr>
            <p:ph type="body" idx="1"/>
          </p:nvPr>
        </p:nvSpPr>
        <p:spPr/>
        <p:txBody>
          <a:bodyPr/>
          <a:lstStyle/>
          <a:p>
            <a:r>
              <a:rPr lang="en-US" i="1" dirty="0" smtClean="0"/>
              <a:t>Why collaborate and share information?</a:t>
            </a:r>
            <a:endParaRPr lang="en-US" i="1" dirty="0"/>
          </a:p>
        </p:txBody>
      </p:sp>
    </p:spTree>
    <p:extLst>
      <p:ext uri="{BB962C8B-B14F-4D97-AF65-F5344CB8AC3E}">
        <p14:creationId xmlns:p14="http://schemas.microsoft.com/office/powerpoint/2010/main" val="3823561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pPr algn="r"/>
            <a:r>
              <a:rPr lang="en-US" i="1" dirty="0" smtClean="0">
                <a:solidFill>
                  <a:schemeClr val="bg1"/>
                </a:solidFill>
              </a:rPr>
              <a:t>First, Definitions</a:t>
            </a:r>
            <a:endParaRPr lang="en-US" i="1" dirty="0">
              <a:solidFill>
                <a:schemeClr val="bg1"/>
              </a:solidFill>
            </a:endParaRPr>
          </a:p>
        </p:txBody>
      </p:sp>
      <p:sp>
        <p:nvSpPr>
          <p:cNvPr id="5" name="Text Placeholder 4"/>
          <p:cNvSpPr>
            <a:spLocks noGrp="1"/>
          </p:cNvSpPr>
          <p:nvPr>
            <p:ph type="body" idx="1"/>
          </p:nvPr>
        </p:nvSpPr>
        <p:spPr/>
        <p:txBody>
          <a:bodyPr/>
          <a:lstStyle/>
          <a:p>
            <a:r>
              <a:rPr lang="en-US" dirty="0" smtClean="0"/>
              <a:t>Referral Network (RN)</a:t>
            </a:r>
            <a:endParaRPr lang="en-US" dirty="0"/>
          </a:p>
        </p:txBody>
      </p:sp>
      <p:sp>
        <p:nvSpPr>
          <p:cNvPr id="6" name="Content Placeholder 5"/>
          <p:cNvSpPr>
            <a:spLocks noGrp="1"/>
          </p:cNvSpPr>
          <p:nvPr>
            <p:ph sz="half" idx="2"/>
          </p:nvPr>
        </p:nvSpPr>
        <p:spPr/>
        <p:txBody>
          <a:bodyPr/>
          <a:lstStyle/>
          <a:p>
            <a:r>
              <a:rPr lang="en-US" dirty="0"/>
              <a:t>T</a:t>
            </a:r>
            <a:r>
              <a:rPr lang="en-US" dirty="0" smtClean="0"/>
              <a:t>he </a:t>
            </a:r>
            <a:r>
              <a:rPr lang="en-US" dirty="0" smtClean="0"/>
              <a:t>service provider</a:t>
            </a:r>
            <a:r>
              <a:rPr lang="en-US" dirty="0" smtClean="0"/>
              <a:t>s </a:t>
            </a:r>
            <a:r>
              <a:rPr lang="en-US" dirty="0" smtClean="0"/>
              <a:t>that agree to refer clients to each other</a:t>
            </a:r>
          </a:p>
        </p:txBody>
      </p:sp>
      <p:sp>
        <p:nvSpPr>
          <p:cNvPr id="7" name="Text Placeholder 6"/>
          <p:cNvSpPr>
            <a:spLocks noGrp="1"/>
          </p:cNvSpPr>
          <p:nvPr>
            <p:ph type="body" sz="quarter" idx="3"/>
          </p:nvPr>
        </p:nvSpPr>
        <p:spPr/>
        <p:txBody>
          <a:bodyPr/>
          <a:lstStyle/>
          <a:p>
            <a:r>
              <a:rPr lang="en-US" dirty="0" smtClean="0"/>
              <a:t>Referral System (RS)</a:t>
            </a:r>
            <a:endParaRPr lang="en-US" dirty="0"/>
          </a:p>
        </p:txBody>
      </p:sp>
      <p:sp>
        <p:nvSpPr>
          <p:cNvPr id="8" name="Content Placeholder 7"/>
          <p:cNvSpPr>
            <a:spLocks noGrp="1"/>
          </p:cNvSpPr>
          <p:nvPr>
            <p:ph sz="quarter" idx="4"/>
          </p:nvPr>
        </p:nvSpPr>
        <p:spPr/>
        <p:txBody>
          <a:bodyPr/>
          <a:lstStyle/>
          <a:p>
            <a:r>
              <a:rPr lang="en-US" dirty="0" smtClean="0"/>
              <a:t>A set of tools for managing referrals</a:t>
            </a:r>
          </a:p>
          <a:p>
            <a:r>
              <a:rPr lang="en-US" dirty="0" smtClean="0"/>
              <a:t>A way to collect data that is useful to all referral network members</a:t>
            </a:r>
          </a:p>
        </p:txBody>
      </p:sp>
    </p:spTree>
    <p:extLst>
      <p:ext uri="{BB962C8B-B14F-4D97-AF65-F5344CB8AC3E}">
        <p14:creationId xmlns:p14="http://schemas.microsoft.com/office/powerpoint/2010/main" val="2085050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pPr algn="r"/>
            <a:r>
              <a:rPr lang="en-US" i="1" dirty="0" smtClean="0">
                <a:solidFill>
                  <a:schemeClr val="bg1"/>
                </a:solidFill>
              </a:rPr>
              <a:t>Participating in a network allows you to:</a:t>
            </a:r>
            <a:endParaRPr lang="en-US" i="1" dirty="0">
              <a:solidFill>
                <a:schemeClr val="bg1"/>
              </a:solidFill>
            </a:endParaRPr>
          </a:p>
        </p:txBody>
      </p:sp>
      <p:sp>
        <p:nvSpPr>
          <p:cNvPr id="3" name="Content Placeholder 2"/>
          <p:cNvSpPr>
            <a:spLocks noGrp="1"/>
          </p:cNvSpPr>
          <p:nvPr>
            <p:ph idx="1"/>
          </p:nvPr>
        </p:nvSpPr>
        <p:spPr>
          <a:xfrm>
            <a:off x="457200" y="1943100"/>
            <a:ext cx="8229600" cy="4252983"/>
          </a:xfrm>
        </p:spPr>
        <p:txBody>
          <a:bodyPr>
            <a:noAutofit/>
          </a:bodyPr>
          <a:lstStyle/>
          <a:p>
            <a:pPr>
              <a:spcBef>
                <a:spcPts val="0"/>
              </a:spcBef>
              <a:defRPr/>
            </a:pPr>
            <a:r>
              <a:rPr lang="en-US" sz="4400" dirty="0" smtClean="0"/>
              <a:t>Help </a:t>
            </a:r>
            <a:r>
              <a:rPr lang="en-US" sz="4400" dirty="0"/>
              <a:t>more clients</a:t>
            </a:r>
          </a:p>
          <a:p>
            <a:r>
              <a:rPr lang="en-US" sz="4400" dirty="0" smtClean="0"/>
              <a:t>Improve </a:t>
            </a:r>
            <a:r>
              <a:rPr lang="en-US" sz="4400" dirty="0"/>
              <a:t>publicity</a:t>
            </a:r>
          </a:p>
          <a:p>
            <a:r>
              <a:rPr lang="en-US" sz="4400" dirty="0"/>
              <a:t>Work on a Systems Level</a:t>
            </a:r>
          </a:p>
          <a:p>
            <a:r>
              <a:rPr lang="en-US" sz="4400" dirty="0"/>
              <a:t>Define your </a:t>
            </a:r>
            <a:r>
              <a:rPr lang="en-US" sz="4400" dirty="0" smtClean="0"/>
              <a:t>image</a:t>
            </a:r>
            <a:endParaRPr lang="en-US" sz="4400" dirty="0"/>
          </a:p>
        </p:txBody>
      </p:sp>
    </p:spTree>
    <p:extLst>
      <p:ext uri="{BB962C8B-B14F-4D97-AF65-F5344CB8AC3E}">
        <p14:creationId xmlns:p14="http://schemas.microsoft.com/office/powerpoint/2010/main" val="23652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50"/>
            <a:ext cx="7886700" cy="1057275"/>
          </a:xfrm>
          <a:solidFill>
            <a:srgbClr val="0070C0"/>
          </a:solidFill>
        </p:spPr>
        <p:txBody>
          <a:bodyPr/>
          <a:lstStyle/>
          <a:p>
            <a:pPr algn="r"/>
            <a:r>
              <a:rPr lang="en-US" i="1" dirty="0" smtClean="0">
                <a:solidFill>
                  <a:schemeClr val="bg1"/>
                </a:solidFill>
              </a:rPr>
              <a:t>Workshop Agenda</a:t>
            </a:r>
            <a:endParaRPr lang="en-US" i="1" dirty="0">
              <a:solidFill>
                <a:schemeClr val="bg1"/>
              </a:solidFill>
            </a:endParaRPr>
          </a:p>
        </p:txBody>
      </p:sp>
      <p:sp>
        <p:nvSpPr>
          <p:cNvPr id="3" name="Content Placeholder 2"/>
          <p:cNvSpPr>
            <a:spLocks noGrp="1"/>
          </p:cNvSpPr>
          <p:nvPr>
            <p:ph idx="1"/>
          </p:nvPr>
        </p:nvSpPr>
        <p:spPr>
          <a:xfrm>
            <a:off x="628650" y="1385888"/>
            <a:ext cx="7886700" cy="5329237"/>
          </a:xfrm>
        </p:spPr>
        <p:txBody>
          <a:bodyPr>
            <a:normAutofit fontScale="70000" lnSpcReduction="20000"/>
          </a:bodyPr>
          <a:lstStyle/>
          <a:p>
            <a:pPr lvl="0"/>
            <a:r>
              <a:rPr lang="en-US" b="1" dirty="0"/>
              <a:t>Opening</a:t>
            </a:r>
            <a:r>
              <a:rPr lang="en-US" dirty="0"/>
              <a:t> </a:t>
            </a:r>
          </a:p>
          <a:p>
            <a:pPr lvl="1"/>
            <a:r>
              <a:rPr lang="en-US" dirty="0"/>
              <a:t>Explanation of LIFT II closeout in Karonga and workshop objectives</a:t>
            </a:r>
          </a:p>
          <a:p>
            <a:pPr lvl="0"/>
            <a:r>
              <a:rPr lang="en-US" b="1" dirty="0"/>
              <a:t>Picking up where we left off</a:t>
            </a:r>
            <a:endParaRPr lang="en-US" dirty="0"/>
          </a:p>
          <a:p>
            <a:pPr lvl="1"/>
            <a:r>
              <a:rPr lang="en-US" dirty="0"/>
              <a:t>Past LIFT engagement</a:t>
            </a:r>
          </a:p>
          <a:p>
            <a:pPr lvl="0"/>
            <a:r>
              <a:rPr lang="en-US" b="1" dirty="0"/>
              <a:t>Review of referral systems</a:t>
            </a:r>
            <a:endParaRPr lang="en-US" dirty="0"/>
          </a:p>
          <a:p>
            <a:pPr lvl="1"/>
            <a:r>
              <a:rPr lang="en-US" dirty="0"/>
              <a:t>Justification and benefits</a:t>
            </a:r>
          </a:p>
          <a:p>
            <a:pPr lvl="1"/>
            <a:r>
              <a:rPr lang="en-US" dirty="0"/>
              <a:t>Basic elements</a:t>
            </a:r>
          </a:p>
          <a:p>
            <a:pPr lvl="1"/>
            <a:r>
              <a:rPr lang="en-US" dirty="0"/>
              <a:t>Past referrals in Karonga?</a:t>
            </a:r>
          </a:p>
          <a:p>
            <a:pPr lvl="0"/>
            <a:r>
              <a:rPr lang="en-US" b="1" dirty="0"/>
              <a:t>LIFT project learning</a:t>
            </a:r>
            <a:endParaRPr lang="en-US" dirty="0"/>
          </a:p>
          <a:p>
            <a:pPr lvl="1"/>
            <a:r>
              <a:rPr lang="en-US" dirty="0"/>
              <a:t>Types of systems used</a:t>
            </a:r>
          </a:p>
          <a:p>
            <a:pPr lvl="1"/>
            <a:r>
              <a:rPr lang="en-US" dirty="0"/>
              <a:t>Tools developed </a:t>
            </a:r>
          </a:p>
          <a:p>
            <a:pPr lvl="0"/>
            <a:r>
              <a:rPr lang="en-US" b="1" dirty="0"/>
              <a:t>Referral network in Karonga</a:t>
            </a:r>
            <a:endParaRPr lang="en-US" dirty="0"/>
          </a:p>
          <a:p>
            <a:pPr lvl="1"/>
            <a:r>
              <a:rPr lang="en-US" dirty="0"/>
              <a:t>How can work continue?</a:t>
            </a:r>
          </a:p>
          <a:p>
            <a:pPr lvl="1"/>
            <a:r>
              <a:rPr lang="en-US" dirty="0"/>
              <a:t>Who can champion?</a:t>
            </a:r>
          </a:p>
          <a:p>
            <a:pPr lvl="1"/>
            <a:r>
              <a:rPr lang="en-US" dirty="0"/>
              <a:t>How can KRN become strong and be sustained?</a:t>
            </a:r>
          </a:p>
          <a:p>
            <a:pPr lvl="0"/>
            <a:r>
              <a:rPr lang="en-US" b="1" dirty="0"/>
              <a:t>Action planning</a:t>
            </a:r>
            <a:endParaRPr lang="en-US" dirty="0"/>
          </a:p>
          <a:p>
            <a:pPr lvl="1"/>
            <a:r>
              <a:rPr lang="en-US" dirty="0"/>
              <a:t>Questions to guide you…</a:t>
            </a:r>
          </a:p>
          <a:p>
            <a:pPr lvl="0"/>
            <a:r>
              <a:rPr lang="en-US" b="1" dirty="0"/>
              <a:t>Closing </a:t>
            </a:r>
            <a:endParaRPr lang="en-US" dirty="0"/>
          </a:p>
          <a:p>
            <a:pPr lvl="1"/>
            <a:r>
              <a:rPr lang="en-US" dirty="0"/>
              <a:t>Agreeing on the way forward, AOB, closing prayer</a:t>
            </a:r>
          </a:p>
        </p:txBody>
      </p:sp>
    </p:spTree>
    <p:extLst>
      <p:ext uri="{BB962C8B-B14F-4D97-AF65-F5344CB8AC3E}">
        <p14:creationId xmlns:p14="http://schemas.microsoft.com/office/powerpoint/2010/main" val="2763202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en-US" i="1" dirty="0" smtClean="0">
                <a:solidFill>
                  <a:schemeClr val="bg1"/>
                </a:solidFill>
              </a:rPr>
              <a:t>Help More Clients</a:t>
            </a:r>
            <a:endParaRPr lang="en-US" i="1" dirty="0">
              <a:solidFill>
                <a:schemeClr val="bg1"/>
              </a:solidFill>
            </a:endParaRPr>
          </a:p>
        </p:txBody>
      </p:sp>
      <p:sp>
        <p:nvSpPr>
          <p:cNvPr id="3" name="Content Placeholder 2"/>
          <p:cNvSpPr>
            <a:spLocks noGrp="1"/>
          </p:cNvSpPr>
          <p:nvPr>
            <p:ph idx="1"/>
          </p:nvPr>
        </p:nvSpPr>
        <p:spPr/>
        <p:txBody>
          <a:bodyPr>
            <a:normAutofit/>
          </a:bodyPr>
          <a:lstStyle/>
          <a:p>
            <a:r>
              <a:rPr lang="en-US" dirty="0"/>
              <a:t>H</a:t>
            </a:r>
            <a:r>
              <a:rPr lang="en-US" dirty="0" smtClean="0"/>
              <a:t>ealth </a:t>
            </a:r>
            <a:r>
              <a:rPr lang="en-US" dirty="0" smtClean="0"/>
              <a:t>study </a:t>
            </a:r>
            <a:r>
              <a:rPr lang="en-US" dirty="0" smtClean="0"/>
              <a:t>from</a:t>
            </a:r>
            <a:r>
              <a:rPr lang="en-US" dirty="0" smtClean="0"/>
              <a:t> </a:t>
            </a:r>
            <a:r>
              <a:rPr lang="en-US" dirty="0" smtClean="0"/>
              <a:t>Malawi showed that people newly diagnosed with HIV are likely to have others within their social networks that are </a:t>
            </a:r>
            <a:r>
              <a:rPr lang="en-US" dirty="0" smtClean="0"/>
              <a:t>undiagnosed</a:t>
            </a:r>
          </a:p>
          <a:p>
            <a:endParaRPr lang="en-US" dirty="0" smtClean="0"/>
          </a:p>
          <a:p>
            <a:pPr lvl="1"/>
            <a:r>
              <a:rPr lang="en-US" dirty="0" smtClean="0"/>
              <a:t>This highlights the potential in utilizing existing networks to reach more vulnerable people</a:t>
            </a:r>
          </a:p>
          <a:p>
            <a:pPr lvl="1"/>
            <a:r>
              <a:rPr lang="en-US" dirty="0" smtClean="0"/>
              <a:t>This is health research, but the lesson extends to other services that want to identify clients more efficiently</a:t>
            </a:r>
          </a:p>
        </p:txBody>
      </p:sp>
    </p:spTree>
    <p:extLst>
      <p:ext uri="{BB962C8B-B14F-4D97-AF65-F5344CB8AC3E}">
        <p14:creationId xmlns:p14="http://schemas.microsoft.com/office/powerpoint/2010/main" val="3197680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en-US" i="1" dirty="0" smtClean="0">
                <a:solidFill>
                  <a:schemeClr val="bg1"/>
                </a:solidFill>
              </a:rPr>
              <a:t>Use Data for Program Decisions</a:t>
            </a:r>
            <a:endParaRPr lang="en-US" i="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A </a:t>
            </a:r>
            <a:r>
              <a:rPr lang="en-US" dirty="0" smtClean="0"/>
              <a:t>study conducted in rural Uganda showed that food secure PLHIV have higher retention in </a:t>
            </a:r>
            <a:r>
              <a:rPr lang="en-US" dirty="0" smtClean="0"/>
              <a:t>care </a:t>
            </a:r>
            <a:endParaRPr lang="en-US" dirty="0"/>
          </a:p>
          <a:p>
            <a:r>
              <a:rPr lang="en-US" dirty="0" smtClean="0"/>
              <a:t>Food insecure PLHIV have 50% higher odds of defaulting on treatment and 47% higher odds of a CD4 count below 350</a:t>
            </a:r>
          </a:p>
          <a:p>
            <a:pPr lvl="1"/>
            <a:endParaRPr lang="en-US" dirty="0" smtClean="0"/>
          </a:p>
          <a:p>
            <a:pPr lvl="1"/>
            <a:r>
              <a:rPr lang="en-US" dirty="0" smtClean="0"/>
              <a:t>These </a:t>
            </a:r>
            <a:r>
              <a:rPr lang="en-US" dirty="0" smtClean="0"/>
              <a:t>results are significant and illustrate the relationship between food security and HIV</a:t>
            </a:r>
          </a:p>
          <a:p>
            <a:pPr lvl="1"/>
            <a:r>
              <a:rPr lang="en-US" b="1" i="1" dirty="0" smtClean="0"/>
              <a:t>Improve food security </a:t>
            </a:r>
            <a:r>
              <a:rPr lang="en-US" b="1" i="1" dirty="0" smtClean="0">
                <a:sym typeface="Wingdings"/>
              </a:rPr>
              <a:t></a:t>
            </a:r>
            <a:r>
              <a:rPr lang="en-US" b="1" i="1" dirty="0" smtClean="0"/>
              <a:t> improve retention in HIV care</a:t>
            </a:r>
            <a:endParaRPr lang="en-US" b="1" i="1" dirty="0"/>
          </a:p>
        </p:txBody>
      </p:sp>
    </p:spTree>
    <p:extLst>
      <p:ext uri="{BB962C8B-B14F-4D97-AF65-F5344CB8AC3E}">
        <p14:creationId xmlns:p14="http://schemas.microsoft.com/office/powerpoint/2010/main" val="383896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en-US" i="1" dirty="0" smtClean="0">
                <a:solidFill>
                  <a:schemeClr val="bg1"/>
                </a:solidFill>
              </a:rPr>
              <a:t>Understand Client Choices </a:t>
            </a:r>
            <a:endParaRPr lang="en-US" i="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Research from Ntcheu, Malawi on “Decision Mapping”</a:t>
            </a:r>
          </a:p>
          <a:p>
            <a:pPr lvl="1"/>
            <a:r>
              <a:rPr lang="en-US" dirty="0"/>
              <a:t>S</a:t>
            </a:r>
            <a:r>
              <a:rPr lang="en-US" dirty="0" smtClean="0"/>
              <a:t>ervice providers within a referral network can work together to understand choices clients face as they are deciding between services to access</a:t>
            </a:r>
          </a:p>
          <a:p>
            <a:pPr lvl="2"/>
            <a:endParaRPr lang="en-US" dirty="0" smtClean="0"/>
          </a:p>
          <a:p>
            <a:pPr lvl="2"/>
            <a:r>
              <a:rPr lang="en-US" sz="2400" dirty="0" smtClean="0"/>
              <a:t>This </a:t>
            </a:r>
            <a:r>
              <a:rPr lang="en-US" sz="2400" dirty="0" smtClean="0"/>
              <a:t>can be useful for service providers to help them understand what clients want</a:t>
            </a:r>
          </a:p>
          <a:p>
            <a:pPr lvl="2"/>
            <a:r>
              <a:rPr lang="en-US" sz="2400" dirty="0" smtClean="0"/>
              <a:t>This will help organizations define a targeting strategy and improve eligibility criteria </a:t>
            </a:r>
            <a:r>
              <a:rPr lang="en-US" sz="2400" i="1" dirty="0" smtClean="0">
                <a:solidFill>
                  <a:schemeClr val="tx1">
                    <a:lumMod val="50000"/>
                    <a:lumOff val="50000"/>
                  </a:schemeClr>
                </a:solidFill>
              </a:rPr>
              <a:t>(more to come soon…)</a:t>
            </a:r>
            <a:endParaRPr lang="en-US" sz="2400" i="1" dirty="0">
              <a:solidFill>
                <a:schemeClr val="tx1">
                  <a:lumMod val="50000"/>
                  <a:lumOff val="50000"/>
                </a:schemeClr>
              </a:solidFill>
            </a:endParaRPr>
          </a:p>
        </p:txBody>
      </p:sp>
    </p:spTree>
    <p:extLst>
      <p:ext uri="{BB962C8B-B14F-4D97-AF65-F5344CB8AC3E}">
        <p14:creationId xmlns:p14="http://schemas.microsoft.com/office/powerpoint/2010/main" val="1723312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pPr algn="r"/>
            <a:r>
              <a:rPr lang="en-US" i="1" dirty="0" smtClean="0">
                <a:solidFill>
                  <a:schemeClr val="bg1"/>
                </a:solidFill>
              </a:rPr>
              <a:t>Understanding Client Choices (2)</a:t>
            </a:r>
            <a:endParaRPr lang="en-US" i="1"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Study on informed choice in Tanzania</a:t>
            </a:r>
          </a:p>
          <a:p>
            <a:pPr lvl="1"/>
            <a:r>
              <a:rPr lang="en-US" dirty="0" smtClean="0"/>
              <a:t>This study looked at perceptions of clients when provided with </a:t>
            </a:r>
            <a:endParaRPr lang="en-US" dirty="0" smtClean="0"/>
          </a:p>
          <a:p>
            <a:pPr lvl="1"/>
            <a:endParaRPr lang="en-US" dirty="0" smtClean="0"/>
          </a:p>
          <a:p>
            <a:pPr lvl="2"/>
            <a:r>
              <a:rPr lang="en-US" sz="2400" dirty="0" smtClean="0"/>
              <a:t>A) </a:t>
            </a:r>
            <a:r>
              <a:rPr lang="en-US" sz="2400" b="1" i="1" dirty="0" smtClean="0"/>
              <a:t>multiple service choices</a:t>
            </a:r>
            <a:r>
              <a:rPr lang="en-US" sz="2400" dirty="0" smtClean="0"/>
              <a:t> versus </a:t>
            </a:r>
          </a:p>
          <a:p>
            <a:pPr lvl="2"/>
            <a:r>
              <a:rPr lang="en-US" sz="2400" dirty="0" smtClean="0"/>
              <a:t>B) </a:t>
            </a:r>
            <a:r>
              <a:rPr lang="en-US" sz="2400" b="1" i="1" dirty="0" smtClean="0"/>
              <a:t>direct advice </a:t>
            </a:r>
            <a:endParaRPr lang="en-US" sz="2400" b="1" i="1" dirty="0" smtClean="0"/>
          </a:p>
          <a:p>
            <a:pPr marL="914400" lvl="2" indent="0">
              <a:buNone/>
            </a:pPr>
            <a:endParaRPr lang="en-US" sz="2400" b="1" i="1" dirty="0" smtClean="0"/>
          </a:p>
          <a:p>
            <a:pPr marL="228600" lvl="2"/>
            <a:r>
              <a:rPr lang="en-US" sz="2400" dirty="0" smtClean="0"/>
              <a:t>Too </a:t>
            </a:r>
            <a:r>
              <a:rPr lang="en-US" sz="2400" dirty="0" smtClean="0"/>
              <a:t>many choices (option A) can sometimes create uncertainty, whereas direct advice (option B) can lead to increased confidence in service provider</a:t>
            </a:r>
          </a:p>
          <a:p>
            <a:pPr lvl="1"/>
            <a:endParaRPr lang="en-US" dirty="0" smtClean="0"/>
          </a:p>
          <a:p>
            <a:pPr marL="228600" lvl="1"/>
            <a:r>
              <a:rPr lang="en-US" dirty="0" smtClean="0"/>
              <a:t>Importance </a:t>
            </a:r>
            <a:r>
              <a:rPr lang="en-US" dirty="0" smtClean="0"/>
              <a:t>of trust between client</a:t>
            </a:r>
            <a:r>
              <a:rPr lang="en-US" dirty="0"/>
              <a:t> </a:t>
            </a:r>
            <a:r>
              <a:rPr lang="en-US" dirty="0" smtClean="0"/>
              <a:t>and service provider</a:t>
            </a:r>
          </a:p>
        </p:txBody>
      </p:sp>
    </p:spTree>
    <p:extLst>
      <p:ext uri="{BB962C8B-B14F-4D97-AF65-F5344CB8AC3E}">
        <p14:creationId xmlns:p14="http://schemas.microsoft.com/office/powerpoint/2010/main" val="2531540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en-US" i="1" dirty="0" smtClean="0">
                <a:solidFill>
                  <a:schemeClr val="bg1"/>
                </a:solidFill>
              </a:rPr>
              <a:t>Work on a Systems Level</a:t>
            </a:r>
            <a:endParaRPr lang="en-US" i="1" dirty="0">
              <a:solidFill>
                <a:schemeClr val="bg1"/>
              </a:solidFill>
            </a:endParaRPr>
          </a:p>
        </p:txBody>
      </p:sp>
      <p:sp>
        <p:nvSpPr>
          <p:cNvPr id="3" name="Content Placeholder 2"/>
          <p:cNvSpPr>
            <a:spLocks noGrp="1"/>
          </p:cNvSpPr>
          <p:nvPr>
            <p:ph idx="1"/>
          </p:nvPr>
        </p:nvSpPr>
        <p:spPr>
          <a:xfrm>
            <a:off x="628650" y="1825624"/>
            <a:ext cx="7886700" cy="4742815"/>
          </a:xfrm>
        </p:spPr>
        <p:txBody>
          <a:bodyPr>
            <a:normAutofit/>
          </a:bodyPr>
          <a:lstStyle/>
          <a:p>
            <a:r>
              <a:rPr lang="en-US" dirty="0" smtClean="0"/>
              <a:t>Lack of coordination among providers can cause fragmented service delivery</a:t>
            </a:r>
            <a:endParaRPr lang="en-US" dirty="0" smtClean="0"/>
          </a:p>
          <a:p>
            <a:pPr lvl="1"/>
            <a:endParaRPr lang="en-US" dirty="0" smtClean="0"/>
          </a:p>
          <a:p>
            <a:pPr lvl="1"/>
            <a:r>
              <a:rPr lang="en-US" dirty="0" smtClean="0"/>
              <a:t>Client </a:t>
            </a:r>
            <a:r>
              <a:rPr lang="en-US" dirty="0"/>
              <a:t>may drop out of treatment as a result</a:t>
            </a:r>
          </a:p>
          <a:p>
            <a:pPr lvl="1"/>
            <a:r>
              <a:rPr lang="en-US" dirty="0"/>
              <a:t>Referral system and diagnostic can “standardize” a process/routine</a:t>
            </a:r>
          </a:p>
          <a:p>
            <a:pPr lvl="1"/>
            <a:r>
              <a:rPr lang="en-US" dirty="0" smtClean="0"/>
              <a:t>Network </a:t>
            </a:r>
            <a:r>
              <a:rPr lang="en-US" dirty="0" smtClean="0"/>
              <a:t>and referral system can help client receive all needed services</a:t>
            </a:r>
          </a:p>
          <a:p>
            <a:endParaRPr lang="en-US" dirty="0" smtClean="0"/>
          </a:p>
          <a:p>
            <a:r>
              <a:rPr lang="en-US" dirty="0" smtClean="0"/>
              <a:t>Working together helps promote a comprehensive understanding of client’s needs</a:t>
            </a:r>
            <a:endParaRPr lang="en-US" dirty="0" smtClean="0"/>
          </a:p>
        </p:txBody>
      </p:sp>
    </p:spTree>
    <p:extLst>
      <p:ext uri="{BB962C8B-B14F-4D97-AF65-F5344CB8AC3E}">
        <p14:creationId xmlns:p14="http://schemas.microsoft.com/office/powerpoint/2010/main" val="3971237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en-US" i="1" dirty="0" smtClean="0">
                <a:solidFill>
                  <a:schemeClr val="bg1"/>
                </a:solidFill>
              </a:rPr>
              <a:t>Define Your Image</a:t>
            </a:r>
            <a:endParaRPr lang="en-US" i="1" dirty="0">
              <a:solidFill>
                <a:schemeClr val="bg1"/>
              </a:solidFill>
            </a:endParaRPr>
          </a:p>
        </p:txBody>
      </p:sp>
      <p:graphicFrame>
        <p:nvGraphicFramePr>
          <p:cNvPr id="4" name="Chart 3"/>
          <p:cNvGraphicFramePr>
            <a:graphicFrameLocks/>
          </p:cNvGraphicFramePr>
          <p:nvPr>
            <p:extLst/>
          </p:nvPr>
        </p:nvGraphicFramePr>
        <p:xfrm>
          <a:off x="457200" y="15240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150131" y="1972100"/>
            <a:ext cx="4462818" cy="1514902"/>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 name="Rectangle 4"/>
          <p:cNvSpPr/>
          <p:nvPr/>
        </p:nvSpPr>
        <p:spPr>
          <a:xfrm>
            <a:off x="150131" y="2129051"/>
            <a:ext cx="8857391" cy="44764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3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en-US" i="1" dirty="0" smtClean="0">
                <a:solidFill>
                  <a:schemeClr val="bg1"/>
                </a:solidFill>
              </a:rPr>
              <a:t>Past Referral Systems in Karonga</a:t>
            </a:r>
            <a:endParaRPr lang="en-US" i="1" dirty="0">
              <a:solidFill>
                <a:schemeClr val="bg1"/>
              </a:solidFill>
            </a:endParaRPr>
          </a:p>
        </p:txBody>
      </p:sp>
      <p:sp>
        <p:nvSpPr>
          <p:cNvPr id="3" name="Content Placeholder 2"/>
          <p:cNvSpPr>
            <a:spLocks noGrp="1"/>
          </p:cNvSpPr>
          <p:nvPr>
            <p:ph idx="1"/>
          </p:nvPr>
        </p:nvSpPr>
        <p:spPr>
          <a:xfrm>
            <a:off x="628650" y="1825624"/>
            <a:ext cx="7886700" cy="4760913"/>
          </a:xfrm>
        </p:spPr>
        <p:txBody>
          <a:bodyPr>
            <a:normAutofit lnSpcReduction="10000"/>
          </a:bodyPr>
          <a:lstStyle/>
          <a:p>
            <a:r>
              <a:rPr lang="en-US" sz="3200" dirty="0"/>
              <a:t>Some of you have experience </a:t>
            </a:r>
            <a:r>
              <a:rPr lang="en-US" sz="3200" dirty="0" smtClean="0"/>
              <a:t>with </a:t>
            </a:r>
            <a:r>
              <a:rPr lang="en-US" sz="3200" dirty="0" smtClean="0"/>
              <a:t>referral </a:t>
            </a:r>
            <a:r>
              <a:rPr lang="en-US" sz="3200" dirty="0"/>
              <a:t>systems in the </a:t>
            </a:r>
            <a:r>
              <a:rPr lang="en-US" sz="3200" dirty="0" smtClean="0"/>
              <a:t>past</a:t>
            </a:r>
            <a:endParaRPr lang="en-US" sz="3200" dirty="0"/>
          </a:p>
          <a:p>
            <a:pPr lvl="1"/>
            <a:r>
              <a:rPr lang="en-US" dirty="0"/>
              <a:t>Can you share a bit about this? </a:t>
            </a:r>
            <a:endParaRPr lang="en-US" dirty="0" smtClean="0"/>
          </a:p>
          <a:p>
            <a:pPr lvl="1"/>
            <a:r>
              <a:rPr lang="en-US" dirty="0" smtClean="0"/>
              <a:t>Formal or Informal?</a:t>
            </a:r>
            <a:endParaRPr lang="en-US" dirty="0" smtClean="0"/>
          </a:p>
          <a:p>
            <a:pPr lvl="1"/>
            <a:r>
              <a:rPr lang="en-US" dirty="0" smtClean="0"/>
              <a:t>At </a:t>
            </a:r>
            <a:r>
              <a:rPr lang="en-US" dirty="0"/>
              <a:t>what level was the system </a:t>
            </a:r>
            <a:r>
              <a:rPr lang="en-US" dirty="0" smtClean="0"/>
              <a:t>implemented? </a:t>
            </a:r>
            <a:endParaRPr lang="en-US" dirty="0" smtClean="0"/>
          </a:p>
          <a:p>
            <a:pPr lvl="2"/>
            <a:r>
              <a:rPr lang="en-US" dirty="0" smtClean="0"/>
              <a:t>District </a:t>
            </a:r>
            <a:r>
              <a:rPr lang="en-US" dirty="0"/>
              <a:t>or </a:t>
            </a:r>
            <a:r>
              <a:rPr lang="en-US" dirty="0" smtClean="0"/>
              <a:t>TA or Community</a:t>
            </a:r>
            <a:endParaRPr lang="en-US" dirty="0"/>
          </a:p>
          <a:p>
            <a:pPr lvl="1"/>
            <a:r>
              <a:rPr lang="en-US" dirty="0"/>
              <a:t>How did it </a:t>
            </a:r>
            <a:r>
              <a:rPr lang="en-US" dirty="0" smtClean="0"/>
              <a:t>go?</a:t>
            </a:r>
          </a:p>
          <a:p>
            <a:pPr lvl="1"/>
            <a:r>
              <a:rPr lang="en-US" dirty="0"/>
              <a:t>What were the main challenges?</a:t>
            </a:r>
          </a:p>
          <a:p>
            <a:pPr lvl="1"/>
            <a:r>
              <a:rPr lang="en-US" dirty="0"/>
              <a:t>What were the main successes?</a:t>
            </a:r>
          </a:p>
          <a:p>
            <a:pPr lvl="1"/>
            <a:r>
              <a:rPr lang="en-US" dirty="0" smtClean="0"/>
              <a:t>Why </a:t>
            </a:r>
            <a:r>
              <a:rPr lang="en-US" dirty="0"/>
              <a:t>did it stop</a:t>
            </a:r>
            <a:r>
              <a:rPr lang="en-US" dirty="0" smtClean="0"/>
              <a:t>?</a:t>
            </a:r>
          </a:p>
          <a:p>
            <a:pPr lvl="1"/>
            <a:r>
              <a:rPr lang="en-US" dirty="0" smtClean="0"/>
              <a:t>Do you think that by working together to plan such a system as a group, your experience will be helpful?</a:t>
            </a:r>
          </a:p>
          <a:p>
            <a:endParaRPr lang="en-US" dirty="0"/>
          </a:p>
        </p:txBody>
      </p:sp>
    </p:spTree>
    <p:extLst>
      <p:ext uri="{BB962C8B-B14F-4D97-AF65-F5344CB8AC3E}">
        <p14:creationId xmlns:p14="http://schemas.microsoft.com/office/powerpoint/2010/main" val="358515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Counseling, eligibility criteria, and targeting</a:t>
            </a:r>
            <a:endParaRPr lang="en-US" b="0" dirty="0"/>
          </a:p>
        </p:txBody>
      </p:sp>
    </p:spTree>
    <p:extLst>
      <p:ext uri="{BB962C8B-B14F-4D97-AF65-F5344CB8AC3E}">
        <p14:creationId xmlns:p14="http://schemas.microsoft.com/office/powerpoint/2010/main" val="56871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Definitions</a:t>
            </a:r>
            <a:endParaRPr lang="en-US" i="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When we are talking about referrals:</a:t>
            </a:r>
          </a:p>
          <a:p>
            <a:pPr lvl="1"/>
            <a:r>
              <a:rPr lang="en-US" b="1" dirty="0" smtClean="0"/>
              <a:t>Counseling</a:t>
            </a:r>
            <a:r>
              <a:rPr lang="en-US" dirty="0" smtClean="0"/>
              <a:t> is the process of discussing different services with a client</a:t>
            </a:r>
          </a:p>
          <a:p>
            <a:pPr lvl="1"/>
            <a:r>
              <a:rPr lang="en-US" b="1" dirty="0" smtClean="0"/>
              <a:t>Eligibility Criteria </a:t>
            </a:r>
            <a:r>
              <a:rPr lang="en-US" dirty="0" smtClean="0"/>
              <a:t>are specific things a client must have to use a service (</a:t>
            </a:r>
            <a:r>
              <a:rPr lang="en-US" i="1" dirty="0" smtClean="0"/>
              <a:t>for example: be a woman, live in a certain village, pay a certain fee, etc.</a:t>
            </a:r>
            <a:r>
              <a:rPr lang="en-US" dirty="0" smtClean="0"/>
              <a:t>)</a:t>
            </a:r>
          </a:p>
          <a:p>
            <a:pPr lvl="1"/>
            <a:r>
              <a:rPr lang="en-US" b="1" dirty="0" smtClean="0"/>
              <a:t>Targeting</a:t>
            </a:r>
            <a:r>
              <a:rPr lang="en-US" dirty="0" smtClean="0"/>
              <a:t> is your organization’s strategy for identifying and serving new clients</a:t>
            </a:r>
          </a:p>
          <a:p>
            <a:r>
              <a:rPr lang="en-US" b="1" i="1" dirty="0" smtClean="0">
                <a:solidFill>
                  <a:schemeClr val="accent2">
                    <a:lumMod val="75000"/>
                  </a:schemeClr>
                </a:solidFill>
              </a:rPr>
              <a:t>Targeting is general; Eligibility Criteria are specific.</a:t>
            </a:r>
            <a:endParaRPr lang="en-US" b="1" i="1" dirty="0">
              <a:solidFill>
                <a:schemeClr val="accent2">
                  <a:lumMod val="75000"/>
                </a:schemeClr>
              </a:solidFill>
            </a:endParaRPr>
          </a:p>
        </p:txBody>
      </p:sp>
    </p:spTree>
    <p:extLst>
      <p:ext uri="{BB962C8B-B14F-4D97-AF65-F5344CB8AC3E}">
        <p14:creationId xmlns:p14="http://schemas.microsoft.com/office/powerpoint/2010/main" val="184505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Counseling is Crucial</a:t>
            </a:r>
            <a:endParaRPr lang="en-US" i="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Eligibility Criteria in </a:t>
            </a:r>
            <a:r>
              <a:rPr lang="en-US" dirty="0"/>
              <a:t>a</a:t>
            </a:r>
            <a:r>
              <a:rPr lang="en-US" dirty="0" smtClean="0"/>
              <a:t> Service Directory</a:t>
            </a:r>
          </a:p>
          <a:p>
            <a:pPr lvl="1"/>
            <a:endParaRPr lang="en-US" dirty="0" smtClean="0"/>
          </a:p>
          <a:p>
            <a:pPr lvl="1"/>
            <a:r>
              <a:rPr lang="en-US" dirty="0" smtClean="0"/>
              <a:t>Must </a:t>
            </a:r>
            <a:r>
              <a:rPr lang="en-US" dirty="0" smtClean="0"/>
              <a:t>be strong and as complete as possible for clients to receive useful referrals</a:t>
            </a:r>
          </a:p>
          <a:p>
            <a:pPr lvl="2"/>
            <a:endParaRPr lang="en-US" dirty="0" smtClean="0"/>
          </a:p>
          <a:p>
            <a:pPr lvl="2"/>
            <a:r>
              <a:rPr lang="en-US" sz="2400" dirty="0" smtClean="0"/>
              <a:t>Clients </a:t>
            </a:r>
            <a:r>
              <a:rPr lang="en-US" sz="2400" dirty="0" smtClean="0"/>
              <a:t>have limited resources</a:t>
            </a:r>
          </a:p>
          <a:p>
            <a:pPr lvl="2"/>
            <a:r>
              <a:rPr lang="en-US" sz="2400" i="1" dirty="0" smtClean="0"/>
              <a:t>Think back to the data of clients’ concerns about referrals</a:t>
            </a:r>
            <a:r>
              <a:rPr lang="en-US" sz="2400" dirty="0" smtClean="0"/>
              <a:t>—having a strong service directory entry will help clients feel better/more confident in referral</a:t>
            </a:r>
          </a:p>
        </p:txBody>
      </p:sp>
    </p:spTree>
    <p:extLst>
      <p:ext uri="{BB962C8B-B14F-4D97-AF65-F5344CB8AC3E}">
        <p14:creationId xmlns:p14="http://schemas.microsoft.com/office/powerpoint/2010/main" val="987995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57213"/>
            <a:ext cx="7886700" cy="6000750"/>
          </a:xfrm>
        </p:spPr>
        <p:txBody>
          <a:bodyPr>
            <a:normAutofit fontScale="92500" lnSpcReduction="10000"/>
          </a:bodyPr>
          <a:lstStyle/>
          <a:p>
            <a:pPr marL="228600" lvl="1">
              <a:spcBef>
                <a:spcPts val="1000"/>
              </a:spcBef>
            </a:pPr>
            <a:r>
              <a:rPr lang="en-US" sz="5400" dirty="0">
                <a:latin typeface="+mj-lt"/>
              </a:rPr>
              <a:t>Let’s all participate and </a:t>
            </a:r>
            <a:r>
              <a:rPr lang="en-US" sz="5400" dirty="0" smtClean="0">
                <a:latin typeface="+mj-lt"/>
              </a:rPr>
              <a:t>make this a productive time together!</a:t>
            </a:r>
          </a:p>
          <a:p>
            <a:pPr marL="685800" lvl="2">
              <a:spcBef>
                <a:spcPts val="1000"/>
              </a:spcBef>
            </a:pPr>
            <a:r>
              <a:rPr lang="en-US" sz="3600" dirty="0" smtClean="0">
                <a:latin typeface="+mj-lt"/>
              </a:rPr>
              <a:t>No question is too silly</a:t>
            </a:r>
          </a:p>
          <a:p>
            <a:pPr marL="685800" lvl="2">
              <a:spcBef>
                <a:spcPts val="1000"/>
              </a:spcBef>
            </a:pPr>
            <a:r>
              <a:rPr lang="en-US" sz="3600" dirty="0" smtClean="0">
                <a:latin typeface="+mj-lt"/>
              </a:rPr>
              <a:t>Many of you have very valuable experiences already, which your colleagues should be aware of</a:t>
            </a:r>
          </a:p>
          <a:p>
            <a:pPr marL="685800" lvl="2">
              <a:spcBef>
                <a:spcPts val="1000"/>
              </a:spcBef>
            </a:pPr>
            <a:r>
              <a:rPr lang="en-US" sz="3600" dirty="0" smtClean="0">
                <a:latin typeface="+mj-lt"/>
              </a:rPr>
              <a:t>I will share some of what LIFT has done at our project sites, but this is meant to be useful for you all to carry referral work forward, so we need to hear your voices!</a:t>
            </a:r>
            <a:endParaRPr lang="en-US" sz="3600" dirty="0">
              <a:latin typeface="+mj-lt"/>
            </a:endParaRPr>
          </a:p>
          <a:p>
            <a:endParaRPr lang="en-US" dirty="0"/>
          </a:p>
        </p:txBody>
      </p:sp>
    </p:spTree>
    <p:extLst>
      <p:ext uri="{BB962C8B-B14F-4D97-AF65-F5344CB8AC3E}">
        <p14:creationId xmlns:p14="http://schemas.microsoft.com/office/powerpoint/2010/main" val="501740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r"/>
            <a:r>
              <a:rPr lang="en-US" i="1" dirty="0" smtClean="0">
                <a:solidFill>
                  <a:schemeClr val="bg1"/>
                </a:solidFill>
              </a:rPr>
              <a:t>LIFT’s Targeting Strategy</a:t>
            </a:r>
            <a:br>
              <a:rPr lang="en-US" i="1" dirty="0" smtClean="0">
                <a:solidFill>
                  <a:schemeClr val="bg1"/>
                </a:solidFill>
              </a:rPr>
            </a:br>
            <a:r>
              <a:rPr lang="en-US" sz="2000" i="1" dirty="0" smtClean="0">
                <a:solidFill>
                  <a:schemeClr val="bg1"/>
                </a:solidFill>
              </a:rPr>
              <a:t>As an Example</a:t>
            </a:r>
            <a:endParaRPr lang="en-US" i="1"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LIFT II seeks to improve household outcomes for:</a:t>
            </a:r>
          </a:p>
          <a:p>
            <a:pPr lvl="1"/>
            <a:r>
              <a:rPr lang="en-US" dirty="0" smtClean="0"/>
              <a:t>People living with HIV (or their families)</a:t>
            </a:r>
          </a:p>
          <a:p>
            <a:pPr lvl="1"/>
            <a:r>
              <a:rPr lang="en-US" dirty="0" smtClean="0"/>
              <a:t>People who are malnourished (or their families)</a:t>
            </a:r>
          </a:p>
          <a:p>
            <a:r>
              <a:rPr lang="en-US" dirty="0" smtClean="0"/>
              <a:t>LIFT II brings together </a:t>
            </a:r>
            <a:r>
              <a:rPr lang="en-US" b="1" i="1" dirty="0" smtClean="0">
                <a:solidFill>
                  <a:srgbClr val="FF0000"/>
                </a:solidFill>
              </a:rPr>
              <a:t>stakeholders</a:t>
            </a:r>
            <a:r>
              <a:rPr lang="en-US" dirty="0" smtClean="0">
                <a:solidFill>
                  <a:schemeClr val="accent5"/>
                </a:solidFill>
              </a:rPr>
              <a:t> </a:t>
            </a:r>
            <a:r>
              <a:rPr lang="en-US" dirty="0" smtClean="0"/>
              <a:t>from the following sectors:</a:t>
            </a:r>
          </a:p>
          <a:p>
            <a:pPr lvl="1"/>
            <a:r>
              <a:rPr lang="en-US" dirty="0" smtClean="0"/>
              <a:t>Health (again, nutrition and HIV)</a:t>
            </a:r>
          </a:p>
          <a:p>
            <a:pPr lvl="1"/>
            <a:r>
              <a:rPr lang="en-US" dirty="0" smtClean="0"/>
              <a:t>Economic Strengthening</a:t>
            </a:r>
          </a:p>
          <a:p>
            <a:pPr lvl="1"/>
            <a:r>
              <a:rPr lang="en-US" dirty="0" smtClean="0"/>
              <a:t>Livelihoods</a:t>
            </a:r>
          </a:p>
          <a:p>
            <a:pPr lvl="1"/>
            <a:r>
              <a:rPr lang="en-US" dirty="0" smtClean="0"/>
              <a:t>Food Security</a:t>
            </a:r>
          </a:p>
          <a:p>
            <a:r>
              <a:rPr lang="en-US" dirty="0" smtClean="0"/>
              <a:t>It is important to note that different sectors target clients differently</a:t>
            </a:r>
          </a:p>
        </p:txBody>
      </p:sp>
    </p:spTree>
    <p:extLst>
      <p:ext uri="{BB962C8B-B14F-4D97-AF65-F5344CB8AC3E}">
        <p14:creationId xmlns:p14="http://schemas.microsoft.com/office/powerpoint/2010/main" val="3851085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Who are our clients?</a:t>
            </a:r>
            <a:endParaRPr lang="en-US" i="1" dirty="0">
              <a:solidFill>
                <a:schemeClr val="bg1"/>
              </a:solidFill>
            </a:endParaRPr>
          </a:p>
        </p:txBody>
      </p:sp>
      <p:sp>
        <p:nvSpPr>
          <p:cNvPr id="4" name="Oval 3"/>
          <p:cNvSpPr/>
          <p:nvPr/>
        </p:nvSpPr>
        <p:spPr>
          <a:xfrm>
            <a:off x="672152" y="1905000"/>
            <a:ext cx="3505200" cy="3352800"/>
          </a:xfrm>
          <a:prstGeom prst="ellips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57200"/>
            <a:r>
              <a:rPr lang="en-US" sz="2400" b="1" dirty="0" smtClean="0">
                <a:solidFill>
                  <a:prstClr val="white"/>
                </a:solidFill>
              </a:rPr>
              <a:t>PLHIV</a:t>
            </a:r>
            <a:endParaRPr lang="en-US" b="1" dirty="0">
              <a:solidFill>
                <a:prstClr val="white"/>
              </a:solidFill>
            </a:endParaRPr>
          </a:p>
        </p:txBody>
      </p:sp>
      <p:sp>
        <p:nvSpPr>
          <p:cNvPr id="5" name="Oval 4"/>
          <p:cNvSpPr/>
          <p:nvPr/>
        </p:nvSpPr>
        <p:spPr>
          <a:xfrm>
            <a:off x="2881952" y="1905000"/>
            <a:ext cx="3505200" cy="33528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57200"/>
            <a:r>
              <a:rPr lang="en-US" sz="2400" dirty="0" smtClean="0">
                <a:solidFill>
                  <a:prstClr val="black"/>
                </a:solidFill>
              </a:rPr>
              <a:t>Clinically</a:t>
            </a:r>
          </a:p>
          <a:p>
            <a:pPr algn="ctr" defTabSz="457200"/>
            <a:r>
              <a:rPr lang="en-US" sz="2400" dirty="0" smtClean="0">
                <a:solidFill>
                  <a:prstClr val="black"/>
                </a:solidFill>
              </a:rPr>
              <a:t>Malnourished</a:t>
            </a:r>
            <a:endParaRPr lang="en-US" sz="2400" dirty="0">
              <a:solidFill>
                <a:prstClr val="black"/>
              </a:solidFill>
            </a:endParaRPr>
          </a:p>
        </p:txBody>
      </p:sp>
      <p:cxnSp>
        <p:nvCxnSpPr>
          <p:cNvPr id="7" name="Straight Arrow Connector 6"/>
          <p:cNvCxnSpPr/>
          <p:nvPr/>
        </p:nvCxnSpPr>
        <p:spPr>
          <a:xfrm flipV="1">
            <a:off x="3526808" y="4403680"/>
            <a:ext cx="0" cy="121920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45903" y="5722959"/>
            <a:ext cx="5964073" cy="830997"/>
          </a:xfrm>
          <a:prstGeom prst="rect">
            <a:avLst/>
          </a:prstGeom>
          <a:noFill/>
        </p:spPr>
        <p:txBody>
          <a:bodyPr wrap="square" rtlCol="0">
            <a:spAutoFit/>
          </a:bodyPr>
          <a:lstStyle/>
          <a:p>
            <a:pPr algn="ctr" defTabSz="457200"/>
            <a:r>
              <a:rPr lang="en-US" sz="2400" dirty="0" smtClean="0">
                <a:solidFill>
                  <a:prstClr val="black"/>
                </a:solidFill>
              </a:rPr>
              <a:t>This area of overlap is a special concern for LIFT II, as it is a PEPFAR funded project.</a:t>
            </a:r>
            <a:endParaRPr lang="en-US" sz="2400" dirty="0">
              <a:solidFill>
                <a:prstClr val="black"/>
              </a:solidFill>
            </a:endParaRPr>
          </a:p>
        </p:txBody>
      </p:sp>
    </p:spTree>
    <p:extLst>
      <p:ext uri="{BB962C8B-B14F-4D97-AF65-F5344CB8AC3E}">
        <p14:creationId xmlns:p14="http://schemas.microsoft.com/office/powerpoint/2010/main" val="1351009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92199"/>
          </a:xfrm>
          <a:solidFill>
            <a:schemeClr val="accent2"/>
          </a:solidFill>
        </p:spPr>
        <p:txBody>
          <a:bodyPr/>
          <a:lstStyle/>
          <a:p>
            <a:pPr algn="r"/>
            <a:r>
              <a:rPr lang="en-US" i="1" dirty="0" smtClean="0">
                <a:solidFill>
                  <a:schemeClr val="bg1"/>
                </a:solidFill>
              </a:rPr>
              <a:t>However, LIFT is not only clinical</a:t>
            </a:r>
            <a:endParaRPr lang="en-US" i="1" dirty="0">
              <a:solidFill>
                <a:schemeClr val="bg1"/>
              </a:solidFill>
            </a:endParaRPr>
          </a:p>
        </p:txBody>
      </p:sp>
      <p:sp>
        <p:nvSpPr>
          <p:cNvPr id="3" name="Rectangle 2"/>
          <p:cNvSpPr/>
          <p:nvPr/>
        </p:nvSpPr>
        <p:spPr>
          <a:xfrm>
            <a:off x="304800" y="1676400"/>
            <a:ext cx="8686800" cy="990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Promote</a:t>
            </a:r>
            <a:endParaRPr lang="en-US" b="1" dirty="0">
              <a:solidFill>
                <a:prstClr val="white"/>
              </a:solidFill>
            </a:endParaRPr>
          </a:p>
        </p:txBody>
      </p:sp>
      <p:sp>
        <p:nvSpPr>
          <p:cNvPr id="8" name="Rectangle 7"/>
          <p:cNvSpPr/>
          <p:nvPr/>
        </p:nvSpPr>
        <p:spPr>
          <a:xfrm>
            <a:off x="304800" y="2743200"/>
            <a:ext cx="8686800" cy="18288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Protect</a:t>
            </a:r>
            <a:endParaRPr lang="en-US" b="1" dirty="0">
              <a:solidFill>
                <a:prstClr val="white"/>
              </a:solidFill>
            </a:endParaRPr>
          </a:p>
        </p:txBody>
      </p:sp>
      <p:sp>
        <p:nvSpPr>
          <p:cNvPr id="10" name="Rectangle 9"/>
          <p:cNvSpPr/>
          <p:nvPr/>
        </p:nvSpPr>
        <p:spPr>
          <a:xfrm>
            <a:off x="304800" y="4648200"/>
            <a:ext cx="8686800" cy="9906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Provide</a:t>
            </a:r>
            <a:endParaRPr lang="en-US" b="1" dirty="0">
              <a:solidFill>
                <a:prstClr val="white"/>
              </a:solidFill>
            </a:endParaRPr>
          </a:p>
        </p:txBody>
      </p:sp>
      <p:sp>
        <p:nvSpPr>
          <p:cNvPr id="11" name="TextBox 10"/>
          <p:cNvSpPr txBox="1"/>
          <p:nvPr/>
        </p:nvSpPr>
        <p:spPr>
          <a:xfrm>
            <a:off x="304800" y="5677133"/>
            <a:ext cx="8686800" cy="1200329"/>
          </a:xfrm>
          <a:prstGeom prst="rect">
            <a:avLst/>
          </a:prstGeom>
          <a:noFill/>
        </p:spPr>
        <p:txBody>
          <a:bodyPr wrap="square" rtlCol="0">
            <a:spAutoFit/>
          </a:bodyPr>
          <a:lstStyle/>
          <a:p>
            <a:pPr algn="ctr" defTabSz="457200"/>
            <a:r>
              <a:rPr lang="en-US" sz="2400" dirty="0" smtClean="0">
                <a:solidFill>
                  <a:prstClr val="black"/>
                </a:solidFill>
              </a:rPr>
              <a:t>LIFT II uses this framework to place clients into three poverty categories:  </a:t>
            </a:r>
            <a:r>
              <a:rPr lang="en-US" sz="2400" b="1" i="1" dirty="0" smtClean="0">
                <a:solidFill>
                  <a:prstClr val="black"/>
                </a:solidFill>
              </a:rPr>
              <a:t>Provide</a:t>
            </a:r>
            <a:r>
              <a:rPr lang="en-US" sz="2400" dirty="0" smtClean="0">
                <a:solidFill>
                  <a:prstClr val="black"/>
                </a:solidFill>
              </a:rPr>
              <a:t> is the poorest group, and </a:t>
            </a:r>
            <a:r>
              <a:rPr lang="en-US" sz="2400" b="1" i="1" dirty="0" smtClean="0">
                <a:solidFill>
                  <a:prstClr val="black"/>
                </a:solidFill>
              </a:rPr>
              <a:t>Promote</a:t>
            </a:r>
            <a:r>
              <a:rPr lang="en-US" sz="2400" dirty="0" smtClean="0">
                <a:solidFill>
                  <a:prstClr val="black"/>
                </a:solidFill>
              </a:rPr>
              <a:t> is the wealthiest.  </a:t>
            </a:r>
            <a:r>
              <a:rPr lang="en-US" sz="2400" b="1" i="1" dirty="0" smtClean="0">
                <a:solidFill>
                  <a:prstClr val="black"/>
                </a:solidFill>
              </a:rPr>
              <a:t>Protect</a:t>
            </a:r>
            <a:r>
              <a:rPr lang="en-US" sz="2400" dirty="0" smtClean="0">
                <a:solidFill>
                  <a:prstClr val="black"/>
                </a:solidFill>
              </a:rPr>
              <a:t> is the middle group and the bulk of clients.</a:t>
            </a:r>
            <a:endParaRPr lang="en-US" sz="2400" dirty="0">
              <a:solidFill>
                <a:prstClr val="black"/>
              </a:solidFill>
            </a:endParaRPr>
          </a:p>
        </p:txBody>
      </p:sp>
    </p:spTree>
    <p:extLst>
      <p:ext uri="{BB962C8B-B14F-4D97-AF65-F5344CB8AC3E}">
        <p14:creationId xmlns:p14="http://schemas.microsoft.com/office/powerpoint/2010/main" val="2353796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09970"/>
          </a:xfrm>
          <a:solidFill>
            <a:schemeClr val="accent2"/>
          </a:solidFill>
        </p:spPr>
        <p:txBody>
          <a:bodyPr/>
          <a:lstStyle/>
          <a:p>
            <a:pPr algn="r"/>
            <a:r>
              <a:rPr lang="en-US" i="1" dirty="0" smtClean="0">
                <a:solidFill>
                  <a:schemeClr val="bg1"/>
                </a:solidFill>
              </a:rPr>
              <a:t>Targeting through Inclusion</a:t>
            </a:r>
            <a:endParaRPr lang="en-US" i="1" dirty="0">
              <a:solidFill>
                <a:schemeClr val="bg1"/>
              </a:solidFill>
            </a:endParaRPr>
          </a:p>
        </p:txBody>
      </p:sp>
      <p:sp>
        <p:nvSpPr>
          <p:cNvPr id="4" name="Oval 3"/>
          <p:cNvSpPr/>
          <p:nvPr/>
        </p:nvSpPr>
        <p:spPr>
          <a:xfrm>
            <a:off x="672152" y="1905000"/>
            <a:ext cx="3505200" cy="3352800"/>
          </a:xfrm>
          <a:prstGeom prst="ellips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57200"/>
            <a:r>
              <a:rPr lang="en-US" sz="2400" b="1" dirty="0" smtClean="0">
                <a:solidFill>
                  <a:prstClr val="white"/>
                </a:solidFill>
              </a:rPr>
              <a:t>PLHIV</a:t>
            </a:r>
            <a:endParaRPr lang="en-US" b="1" dirty="0">
              <a:solidFill>
                <a:prstClr val="white"/>
              </a:solidFill>
            </a:endParaRPr>
          </a:p>
        </p:txBody>
      </p:sp>
      <p:sp>
        <p:nvSpPr>
          <p:cNvPr id="5" name="Oval 4"/>
          <p:cNvSpPr/>
          <p:nvPr/>
        </p:nvSpPr>
        <p:spPr>
          <a:xfrm>
            <a:off x="2881952" y="1905000"/>
            <a:ext cx="3505200" cy="33528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57200"/>
            <a:r>
              <a:rPr lang="en-US" sz="2400" b="1" dirty="0" smtClean="0">
                <a:solidFill>
                  <a:prstClr val="black"/>
                </a:solidFill>
              </a:rPr>
              <a:t>Clinically</a:t>
            </a:r>
          </a:p>
          <a:p>
            <a:pPr algn="ctr" defTabSz="457200"/>
            <a:r>
              <a:rPr lang="en-US" sz="2400" b="1" dirty="0" smtClean="0">
                <a:solidFill>
                  <a:prstClr val="black"/>
                </a:solidFill>
              </a:rPr>
              <a:t>Malnourished</a:t>
            </a:r>
            <a:endParaRPr lang="en-US" sz="2400" b="1" dirty="0">
              <a:solidFill>
                <a:prstClr val="black"/>
              </a:solidFill>
            </a:endParaRPr>
          </a:p>
        </p:txBody>
      </p:sp>
      <p:sp>
        <p:nvSpPr>
          <p:cNvPr id="3" name="Rectangle 2"/>
          <p:cNvSpPr/>
          <p:nvPr/>
        </p:nvSpPr>
        <p:spPr>
          <a:xfrm>
            <a:off x="304800" y="1676400"/>
            <a:ext cx="8686800" cy="990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Promote</a:t>
            </a:r>
            <a:endParaRPr lang="en-US" sz="2400" b="1" dirty="0">
              <a:solidFill>
                <a:prstClr val="white"/>
              </a:solidFill>
            </a:endParaRPr>
          </a:p>
        </p:txBody>
      </p:sp>
      <p:sp>
        <p:nvSpPr>
          <p:cNvPr id="8" name="Rectangle 7"/>
          <p:cNvSpPr/>
          <p:nvPr/>
        </p:nvSpPr>
        <p:spPr>
          <a:xfrm>
            <a:off x="304800" y="2743200"/>
            <a:ext cx="8686800" cy="18288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Protect</a:t>
            </a:r>
            <a:endParaRPr lang="en-US" sz="2400" b="1" dirty="0">
              <a:solidFill>
                <a:prstClr val="white"/>
              </a:solidFill>
            </a:endParaRPr>
          </a:p>
        </p:txBody>
      </p:sp>
      <p:sp>
        <p:nvSpPr>
          <p:cNvPr id="10" name="Rectangle 9"/>
          <p:cNvSpPr/>
          <p:nvPr/>
        </p:nvSpPr>
        <p:spPr>
          <a:xfrm>
            <a:off x="304800" y="4648200"/>
            <a:ext cx="8686800" cy="9906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Provide</a:t>
            </a:r>
            <a:endParaRPr lang="en-US" sz="2400" b="1" dirty="0">
              <a:solidFill>
                <a:prstClr val="white"/>
              </a:solidFill>
            </a:endParaRPr>
          </a:p>
        </p:txBody>
      </p:sp>
      <p:sp>
        <p:nvSpPr>
          <p:cNvPr id="6" name="TextBox 5"/>
          <p:cNvSpPr txBox="1"/>
          <p:nvPr/>
        </p:nvSpPr>
        <p:spPr>
          <a:xfrm>
            <a:off x="0" y="5840104"/>
            <a:ext cx="9144000" cy="830997"/>
          </a:xfrm>
          <a:prstGeom prst="rect">
            <a:avLst/>
          </a:prstGeom>
          <a:noFill/>
        </p:spPr>
        <p:txBody>
          <a:bodyPr wrap="square" rtlCol="0">
            <a:spAutoFit/>
          </a:bodyPr>
          <a:lstStyle/>
          <a:p>
            <a:pPr algn="ctr" defTabSz="457200"/>
            <a:r>
              <a:rPr lang="en-US" sz="2400" dirty="0" smtClean="0">
                <a:solidFill>
                  <a:prstClr val="black"/>
                </a:solidFill>
              </a:rPr>
              <a:t>LIFT II advocates for an inclusive approach to targeting where all people can participate in the </a:t>
            </a:r>
            <a:r>
              <a:rPr lang="en-US" sz="2400" dirty="0" smtClean="0">
                <a:solidFill>
                  <a:prstClr val="black"/>
                </a:solidFill>
              </a:rPr>
              <a:t>referral </a:t>
            </a:r>
            <a:r>
              <a:rPr lang="en-US" sz="2400" dirty="0" smtClean="0">
                <a:solidFill>
                  <a:prstClr val="black"/>
                </a:solidFill>
              </a:rPr>
              <a:t>system.</a:t>
            </a:r>
            <a:endParaRPr lang="en-US" sz="2400" dirty="0">
              <a:solidFill>
                <a:prstClr val="black"/>
              </a:solidFill>
            </a:endParaRPr>
          </a:p>
        </p:txBody>
      </p:sp>
    </p:spTree>
    <p:extLst>
      <p:ext uri="{BB962C8B-B14F-4D97-AF65-F5344CB8AC3E}">
        <p14:creationId xmlns:p14="http://schemas.microsoft.com/office/powerpoint/2010/main" val="1627673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58874"/>
          </a:xfrm>
          <a:solidFill>
            <a:schemeClr val="accent2"/>
          </a:solidFill>
        </p:spPr>
        <p:txBody>
          <a:bodyPr/>
          <a:lstStyle/>
          <a:p>
            <a:pPr algn="r"/>
            <a:r>
              <a:rPr lang="en-US" i="1" dirty="0" smtClean="0">
                <a:solidFill>
                  <a:schemeClr val="bg1"/>
                </a:solidFill>
              </a:rPr>
              <a:t>Five Different Households</a:t>
            </a:r>
            <a:endParaRPr lang="en-US" i="1" dirty="0">
              <a:solidFill>
                <a:schemeClr val="bg1"/>
              </a:solidFill>
            </a:endParaRPr>
          </a:p>
        </p:txBody>
      </p:sp>
      <p:sp>
        <p:nvSpPr>
          <p:cNvPr id="4" name="Oval 3"/>
          <p:cNvSpPr/>
          <p:nvPr/>
        </p:nvSpPr>
        <p:spPr>
          <a:xfrm>
            <a:off x="672152" y="1905000"/>
            <a:ext cx="3505200" cy="3352800"/>
          </a:xfrm>
          <a:prstGeom prst="ellips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57200"/>
            <a:r>
              <a:rPr lang="en-US" sz="2400" b="1" dirty="0" smtClean="0">
                <a:solidFill>
                  <a:prstClr val="white"/>
                </a:solidFill>
              </a:rPr>
              <a:t>PLHIV</a:t>
            </a:r>
            <a:endParaRPr lang="en-US" b="1" dirty="0">
              <a:solidFill>
                <a:prstClr val="white"/>
              </a:solidFill>
            </a:endParaRPr>
          </a:p>
        </p:txBody>
      </p:sp>
      <p:sp>
        <p:nvSpPr>
          <p:cNvPr id="5" name="Oval 4"/>
          <p:cNvSpPr/>
          <p:nvPr/>
        </p:nvSpPr>
        <p:spPr>
          <a:xfrm>
            <a:off x="2881952" y="1905000"/>
            <a:ext cx="3505200" cy="33528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457200"/>
            <a:r>
              <a:rPr lang="en-US" sz="2400" b="1" dirty="0" smtClean="0">
                <a:solidFill>
                  <a:prstClr val="black"/>
                </a:solidFill>
              </a:rPr>
              <a:t>Clinically</a:t>
            </a:r>
          </a:p>
          <a:p>
            <a:pPr algn="ctr" defTabSz="457200"/>
            <a:r>
              <a:rPr lang="en-US" sz="2400" b="1" dirty="0" smtClean="0">
                <a:solidFill>
                  <a:prstClr val="black"/>
                </a:solidFill>
              </a:rPr>
              <a:t>Malnourished</a:t>
            </a:r>
            <a:endParaRPr lang="en-US" sz="2400" b="1" dirty="0">
              <a:solidFill>
                <a:prstClr val="black"/>
              </a:solidFill>
            </a:endParaRPr>
          </a:p>
        </p:txBody>
      </p:sp>
      <p:sp>
        <p:nvSpPr>
          <p:cNvPr id="3" name="Rectangle 2"/>
          <p:cNvSpPr/>
          <p:nvPr/>
        </p:nvSpPr>
        <p:spPr>
          <a:xfrm>
            <a:off x="304800" y="1676400"/>
            <a:ext cx="8686800" cy="9906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Promote</a:t>
            </a:r>
            <a:endParaRPr lang="en-US" b="1" dirty="0">
              <a:solidFill>
                <a:prstClr val="white"/>
              </a:solidFill>
            </a:endParaRPr>
          </a:p>
        </p:txBody>
      </p:sp>
      <p:sp>
        <p:nvSpPr>
          <p:cNvPr id="8" name="Rectangle 7"/>
          <p:cNvSpPr/>
          <p:nvPr/>
        </p:nvSpPr>
        <p:spPr>
          <a:xfrm>
            <a:off x="304800" y="2743200"/>
            <a:ext cx="8686800" cy="18288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Protect</a:t>
            </a:r>
            <a:endParaRPr lang="en-US" b="1" dirty="0">
              <a:solidFill>
                <a:prstClr val="white"/>
              </a:solidFill>
            </a:endParaRPr>
          </a:p>
        </p:txBody>
      </p:sp>
      <p:sp>
        <p:nvSpPr>
          <p:cNvPr id="10" name="Rectangle 9"/>
          <p:cNvSpPr/>
          <p:nvPr/>
        </p:nvSpPr>
        <p:spPr>
          <a:xfrm>
            <a:off x="304800" y="4648200"/>
            <a:ext cx="8686800" cy="9906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sz="2400" b="1" dirty="0" smtClean="0">
                <a:solidFill>
                  <a:prstClr val="white"/>
                </a:solidFill>
              </a:rPr>
              <a:t>Provide</a:t>
            </a:r>
            <a:endParaRPr lang="en-US" b="1" dirty="0">
              <a:solidFill>
                <a:prstClr val="white"/>
              </a:solidFill>
            </a:endParaRPr>
          </a:p>
        </p:txBody>
      </p:sp>
      <p:sp>
        <p:nvSpPr>
          <p:cNvPr id="6" name="TextBox 5"/>
          <p:cNvSpPr txBox="1"/>
          <p:nvPr/>
        </p:nvSpPr>
        <p:spPr>
          <a:xfrm>
            <a:off x="0" y="5649032"/>
            <a:ext cx="9144000" cy="1200329"/>
          </a:xfrm>
          <a:prstGeom prst="rect">
            <a:avLst/>
          </a:prstGeom>
          <a:noFill/>
        </p:spPr>
        <p:txBody>
          <a:bodyPr wrap="square" rtlCol="0">
            <a:spAutoFit/>
          </a:bodyPr>
          <a:lstStyle/>
          <a:p>
            <a:pPr algn="ctr" defTabSz="457200"/>
            <a:r>
              <a:rPr lang="en-US" sz="2400" dirty="0" smtClean="0">
                <a:solidFill>
                  <a:prstClr val="black"/>
                </a:solidFill>
              </a:rPr>
              <a:t>Each of these five households is best suited to receive services from different places.  Working together, a network of service providers can meet everyone’s needs more efficiently. </a:t>
            </a:r>
            <a:endParaRPr lang="en-US" sz="2400" b="1" i="1" dirty="0">
              <a:solidFill>
                <a:srgbClr val="C00000"/>
              </a:solidFill>
            </a:endParaRPr>
          </a:p>
        </p:txBody>
      </p:sp>
      <p:sp>
        <p:nvSpPr>
          <p:cNvPr id="9" name="Rounded Rectangle 8"/>
          <p:cNvSpPr/>
          <p:nvPr/>
        </p:nvSpPr>
        <p:spPr>
          <a:xfrm>
            <a:off x="3352800" y="3108960"/>
            <a:ext cx="365760" cy="3657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lang="en-US" dirty="0" smtClean="0">
                <a:solidFill>
                  <a:prstClr val="white"/>
                </a:solidFill>
              </a:rPr>
              <a:t>1</a:t>
            </a:r>
            <a:endParaRPr lang="en-US" dirty="0">
              <a:solidFill>
                <a:prstClr val="white"/>
              </a:solidFill>
            </a:endParaRPr>
          </a:p>
        </p:txBody>
      </p:sp>
      <p:sp>
        <p:nvSpPr>
          <p:cNvPr id="11" name="Rounded Rectangle 10"/>
          <p:cNvSpPr/>
          <p:nvPr/>
        </p:nvSpPr>
        <p:spPr>
          <a:xfrm>
            <a:off x="4451672" y="4769779"/>
            <a:ext cx="365760" cy="3657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lang="en-US" dirty="0">
                <a:solidFill>
                  <a:prstClr val="white"/>
                </a:solidFill>
              </a:rPr>
              <a:t>2</a:t>
            </a:r>
          </a:p>
        </p:txBody>
      </p:sp>
      <p:sp>
        <p:nvSpPr>
          <p:cNvPr id="12" name="Rounded Rectangle 11"/>
          <p:cNvSpPr/>
          <p:nvPr/>
        </p:nvSpPr>
        <p:spPr>
          <a:xfrm>
            <a:off x="489272" y="1988820"/>
            <a:ext cx="365760" cy="3657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lang="en-US" dirty="0">
                <a:solidFill>
                  <a:prstClr val="white"/>
                </a:solidFill>
              </a:rPr>
              <a:t>4</a:t>
            </a:r>
          </a:p>
        </p:txBody>
      </p:sp>
      <p:sp>
        <p:nvSpPr>
          <p:cNvPr id="13" name="Rounded Rectangle 12"/>
          <p:cNvSpPr/>
          <p:nvPr/>
        </p:nvSpPr>
        <p:spPr>
          <a:xfrm>
            <a:off x="3352800" y="5132355"/>
            <a:ext cx="365760" cy="3657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lang="en-US" dirty="0">
                <a:solidFill>
                  <a:prstClr val="white"/>
                </a:solidFill>
              </a:rPr>
              <a:t>3</a:t>
            </a:r>
          </a:p>
        </p:txBody>
      </p:sp>
      <p:sp>
        <p:nvSpPr>
          <p:cNvPr id="14" name="Rounded Rectangle 13"/>
          <p:cNvSpPr/>
          <p:nvPr/>
        </p:nvSpPr>
        <p:spPr>
          <a:xfrm>
            <a:off x="2241872" y="3422631"/>
            <a:ext cx="365760" cy="3657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r>
              <a:rPr lang="en-US" dirty="0">
                <a:solidFill>
                  <a:prstClr val="white"/>
                </a:solidFill>
              </a:rPr>
              <a:t>5</a:t>
            </a:r>
          </a:p>
        </p:txBody>
      </p:sp>
    </p:spTree>
    <p:extLst>
      <p:ext uri="{BB962C8B-B14F-4D97-AF65-F5344CB8AC3E}">
        <p14:creationId xmlns:p14="http://schemas.microsoft.com/office/powerpoint/2010/main" val="1073439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Eligibility Criteria for LIFT?</a:t>
            </a:r>
            <a:endParaRPr lang="en-US" i="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How can we define eligibility criteria for LIFT?</a:t>
            </a:r>
          </a:p>
          <a:p>
            <a:pPr lvl="1"/>
            <a:r>
              <a:rPr lang="en-US" dirty="0" smtClean="0"/>
              <a:t>LIFT works with service providers, not clients</a:t>
            </a:r>
          </a:p>
          <a:p>
            <a:pPr lvl="1"/>
            <a:r>
              <a:rPr lang="en-US" dirty="0" smtClean="0"/>
              <a:t>LIFT works in countries based on MOH and USAID planning</a:t>
            </a:r>
          </a:p>
          <a:p>
            <a:pPr lvl="1"/>
            <a:r>
              <a:rPr lang="en-US" dirty="0" smtClean="0"/>
              <a:t>LIFT works to build capacity, not to implement a program</a:t>
            </a:r>
          </a:p>
          <a:p>
            <a:pPr lvl="1"/>
            <a:r>
              <a:rPr lang="en-US" dirty="0" smtClean="0"/>
              <a:t>LIFT works in certain sectors:  health (nutrition and HIV), economic strengthening, livelihoods, and food security</a:t>
            </a:r>
          </a:p>
        </p:txBody>
      </p:sp>
    </p:spTree>
    <p:extLst>
      <p:ext uri="{BB962C8B-B14F-4D97-AF65-F5344CB8AC3E}">
        <p14:creationId xmlns:p14="http://schemas.microsoft.com/office/powerpoint/2010/main" val="242673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Eligibility Criteria</a:t>
            </a:r>
            <a:endParaRPr lang="en-US" i="1" dirty="0">
              <a:solidFill>
                <a:schemeClr val="bg1"/>
              </a:solidFill>
            </a:endParaRPr>
          </a:p>
        </p:txBody>
      </p:sp>
      <p:sp>
        <p:nvSpPr>
          <p:cNvPr id="3" name="Content Placeholder 2"/>
          <p:cNvSpPr>
            <a:spLocks noGrp="1"/>
          </p:cNvSpPr>
          <p:nvPr>
            <p:ph sz="half" idx="1"/>
          </p:nvPr>
        </p:nvSpPr>
        <p:spPr/>
        <p:txBody>
          <a:bodyPr/>
          <a:lstStyle/>
          <a:p>
            <a:r>
              <a:rPr lang="en-US" dirty="0" smtClean="0"/>
              <a:t>Strong examples</a:t>
            </a:r>
          </a:p>
          <a:p>
            <a:pPr lvl="1"/>
            <a:r>
              <a:rPr lang="en-US" dirty="0" smtClean="0"/>
              <a:t>HIV+ Female Heads of Household</a:t>
            </a:r>
          </a:p>
          <a:p>
            <a:pPr lvl="1"/>
            <a:r>
              <a:rPr lang="en-US" dirty="0" smtClean="0"/>
              <a:t>We work in the following villages: A, B, and C</a:t>
            </a:r>
          </a:p>
          <a:p>
            <a:pPr lvl="1"/>
            <a:r>
              <a:rPr lang="en-US" dirty="0" smtClean="0"/>
              <a:t>Only support             youth ages 12-17</a:t>
            </a:r>
          </a:p>
          <a:p>
            <a:pPr lvl="1"/>
            <a:r>
              <a:rPr lang="en-US" dirty="0" smtClean="0"/>
              <a:t>We require a one-time fee of K300 for registration</a:t>
            </a:r>
          </a:p>
        </p:txBody>
      </p:sp>
      <p:sp>
        <p:nvSpPr>
          <p:cNvPr id="4" name="Content Placeholder 3"/>
          <p:cNvSpPr>
            <a:spLocks noGrp="1"/>
          </p:cNvSpPr>
          <p:nvPr>
            <p:ph sz="half" idx="2"/>
          </p:nvPr>
        </p:nvSpPr>
        <p:spPr/>
        <p:txBody>
          <a:bodyPr/>
          <a:lstStyle/>
          <a:p>
            <a:r>
              <a:rPr lang="en-US" dirty="0" smtClean="0"/>
              <a:t>Weak examples</a:t>
            </a:r>
          </a:p>
          <a:p>
            <a:pPr lvl="1"/>
            <a:r>
              <a:rPr lang="en-US" dirty="0" smtClean="0"/>
              <a:t>We work with vulnerable people</a:t>
            </a:r>
          </a:p>
          <a:p>
            <a:pPr lvl="1"/>
            <a:r>
              <a:rPr lang="en-US" dirty="0" smtClean="0"/>
              <a:t>We support OVC</a:t>
            </a:r>
            <a:endParaRPr lang="en-US" dirty="0"/>
          </a:p>
        </p:txBody>
      </p:sp>
      <p:sp>
        <p:nvSpPr>
          <p:cNvPr id="5" name="Rounded Rectangle 4"/>
          <p:cNvSpPr/>
          <p:nvPr/>
        </p:nvSpPr>
        <p:spPr>
          <a:xfrm>
            <a:off x="1241946" y="2169993"/>
            <a:ext cx="2906973" cy="76427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defTabSz="457200"/>
            <a:endParaRPr lang="en-US" dirty="0">
              <a:solidFill>
                <a:prstClr val="black"/>
              </a:solidFill>
            </a:endParaRPr>
          </a:p>
        </p:txBody>
      </p:sp>
      <p:sp>
        <p:nvSpPr>
          <p:cNvPr id="6" name="Rounded Rectangle 5"/>
          <p:cNvSpPr/>
          <p:nvPr/>
        </p:nvSpPr>
        <p:spPr>
          <a:xfrm>
            <a:off x="2288273" y="3316405"/>
            <a:ext cx="1453487" cy="382138"/>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defTabSz="457200"/>
            <a:endParaRPr lang="en-US" dirty="0">
              <a:solidFill>
                <a:prstClr val="black"/>
              </a:solidFill>
            </a:endParaRPr>
          </a:p>
        </p:txBody>
      </p:sp>
      <p:sp>
        <p:nvSpPr>
          <p:cNvPr id="7" name="Rounded Rectangle 6"/>
          <p:cNvSpPr/>
          <p:nvPr/>
        </p:nvSpPr>
        <p:spPr>
          <a:xfrm>
            <a:off x="1241946" y="4137546"/>
            <a:ext cx="2238233" cy="382137"/>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defTabSz="457200"/>
            <a:endParaRPr lang="en-US" dirty="0">
              <a:solidFill>
                <a:prstClr val="black"/>
              </a:solidFill>
            </a:endParaRPr>
          </a:p>
        </p:txBody>
      </p:sp>
      <p:sp>
        <p:nvSpPr>
          <p:cNvPr id="8" name="Rounded Rectangle 7"/>
          <p:cNvSpPr/>
          <p:nvPr/>
        </p:nvSpPr>
        <p:spPr>
          <a:xfrm>
            <a:off x="1241945" y="4942763"/>
            <a:ext cx="1965280" cy="76427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defTabSz="457200"/>
            <a:endParaRPr lang="en-US" dirty="0">
              <a:solidFill>
                <a:prstClr val="black"/>
              </a:solidFill>
            </a:endParaRPr>
          </a:p>
        </p:txBody>
      </p:sp>
      <p:sp>
        <p:nvSpPr>
          <p:cNvPr id="9" name="TextBox 8"/>
          <p:cNvSpPr txBox="1"/>
          <p:nvPr/>
        </p:nvSpPr>
        <p:spPr>
          <a:xfrm>
            <a:off x="4887036" y="4942763"/>
            <a:ext cx="379976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457200"/>
            <a:r>
              <a:rPr lang="en-US" sz="2800" i="1" dirty="0" smtClean="0">
                <a:solidFill>
                  <a:prstClr val="black"/>
                </a:solidFill>
              </a:rPr>
              <a:t>Good eligibility criteria are SPECIFIC and MEASUREABLE</a:t>
            </a:r>
            <a:endParaRPr lang="en-US" sz="2800" i="1" dirty="0">
              <a:solidFill>
                <a:prstClr val="black"/>
              </a:solidFill>
            </a:endParaRPr>
          </a:p>
        </p:txBody>
      </p:sp>
    </p:spTree>
    <p:extLst>
      <p:ext uri="{BB962C8B-B14F-4D97-AF65-F5344CB8AC3E}">
        <p14:creationId xmlns:p14="http://schemas.microsoft.com/office/powerpoint/2010/main" val="12624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r"/>
            <a:r>
              <a:rPr lang="en-US" i="1" dirty="0" smtClean="0">
                <a:solidFill>
                  <a:schemeClr val="bg1"/>
                </a:solidFill>
              </a:rPr>
              <a:t>Service Directory Finalization</a:t>
            </a:r>
            <a:endParaRPr lang="en-US" i="1" dirty="0">
              <a:solidFill>
                <a:schemeClr val="bg1"/>
              </a:solidFill>
            </a:endParaRPr>
          </a:p>
        </p:txBody>
      </p:sp>
      <p:sp>
        <p:nvSpPr>
          <p:cNvPr id="3" name="Content Placeholder 2"/>
          <p:cNvSpPr>
            <a:spLocks noGrp="1"/>
          </p:cNvSpPr>
          <p:nvPr>
            <p:ph idx="1"/>
          </p:nvPr>
        </p:nvSpPr>
        <p:spPr/>
        <p:txBody>
          <a:bodyPr>
            <a:normAutofit/>
          </a:bodyPr>
          <a:lstStyle/>
          <a:p>
            <a:r>
              <a:rPr lang="en-US" dirty="0" smtClean="0"/>
              <a:t>A </a:t>
            </a:r>
            <a:r>
              <a:rPr lang="en-US" dirty="0"/>
              <a:t>key tool for any type of referral system is a Service Directory, because it provides a reliable reference for service providers to ensure that they are making appropriate referrals for clients</a:t>
            </a:r>
          </a:p>
          <a:p>
            <a:pPr lvl="1"/>
            <a:r>
              <a:rPr lang="en-US" dirty="0"/>
              <a:t>Lists the organizations in the RN</a:t>
            </a:r>
          </a:p>
          <a:p>
            <a:pPr lvl="1"/>
            <a:r>
              <a:rPr lang="en-US" dirty="0"/>
              <a:t>Explains services offered</a:t>
            </a:r>
          </a:p>
          <a:p>
            <a:pPr lvl="1"/>
            <a:r>
              <a:rPr lang="en-US" dirty="0"/>
              <a:t>Who is responsible</a:t>
            </a:r>
          </a:p>
          <a:p>
            <a:pPr lvl="1"/>
            <a:r>
              <a:rPr lang="en-US" dirty="0"/>
              <a:t>How to contact</a:t>
            </a:r>
          </a:p>
          <a:p>
            <a:pPr lvl="1"/>
            <a:r>
              <a:rPr lang="en-US" dirty="0"/>
              <a:t>Any restrictions to access, by whom, when (eligibility criteria</a:t>
            </a:r>
            <a:r>
              <a:rPr lang="en-US" dirty="0" smtClean="0"/>
              <a:t>)</a:t>
            </a:r>
            <a:endParaRPr lang="en-US" dirty="0"/>
          </a:p>
        </p:txBody>
      </p:sp>
    </p:spTree>
    <p:extLst>
      <p:ext uri="{BB962C8B-B14F-4D97-AF65-F5344CB8AC3E}">
        <p14:creationId xmlns:p14="http://schemas.microsoft.com/office/powerpoint/2010/main" val="491795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Karonga Service Directory</a:t>
            </a:r>
            <a:endParaRPr lang="en-US" i="1" dirty="0">
              <a:solidFill>
                <a:schemeClr val="bg1"/>
              </a:solidFill>
            </a:endParaRPr>
          </a:p>
        </p:txBody>
      </p:sp>
      <p:sp>
        <p:nvSpPr>
          <p:cNvPr id="3" name="Content Placeholder 2"/>
          <p:cNvSpPr>
            <a:spLocks noGrp="1"/>
          </p:cNvSpPr>
          <p:nvPr>
            <p:ph idx="1"/>
          </p:nvPr>
        </p:nvSpPr>
        <p:spPr>
          <a:xfrm>
            <a:off x="628650" y="1825624"/>
            <a:ext cx="7886700" cy="4781237"/>
          </a:xfrm>
        </p:spPr>
        <p:txBody>
          <a:bodyPr>
            <a:normAutofit/>
          </a:bodyPr>
          <a:lstStyle/>
          <a:p>
            <a:r>
              <a:rPr lang="en-US" dirty="0" smtClean="0"/>
              <a:t>Remember </a:t>
            </a:r>
            <a:r>
              <a:rPr lang="en-US" dirty="0"/>
              <a:t>that clients may have limited resources and are often forced to make difficult decisions about which services to access </a:t>
            </a:r>
            <a:endParaRPr lang="en-US" dirty="0"/>
          </a:p>
          <a:p>
            <a:endParaRPr lang="en-US" dirty="0" smtClean="0"/>
          </a:p>
          <a:p>
            <a:r>
              <a:rPr lang="en-US" dirty="0" smtClean="0"/>
              <a:t>They </a:t>
            </a:r>
            <a:r>
              <a:rPr lang="en-US" dirty="0"/>
              <a:t>are trusting you as service providers to help counsel and inform their decision</a:t>
            </a:r>
          </a:p>
          <a:p>
            <a:pPr lvl="1"/>
            <a:endParaRPr lang="en-US" dirty="0" smtClean="0"/>
          </a:p>
          <a:p>
            <a:pPr lvl="1"/>
            <a:r>
              <a:rPr lang="en-US" dirty="0" smtClean="0"/>
              <a:t>Service </a:t>
            </a:r>
            <a:r>
              <a:rPr lang="en-US" dirty="0"/>
              <a:t>providers have a responsibility to make appropriate </a:t>
            </a:r>
            <a:r>
              <a:rPr lang="en-US" dirty="0" smtClean="0"/>
              <a:t>referrals</a:t>
            </a:r>
            <a:endParaRPr lang="en-US" dirty="0"/>
          </a:p>
        </p:txBody>
      </p:sp>
    </p:spTree>
    <p:extLst>
      <p:ext uri="{BB962C8B-B14F-4D97-AF65-F5344CB8AC3E}">
        <p14:creationId xmlns:p14="http://schemas.microsoft.com/office/powerpoint/2010/main" val="2611900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SD and Targeting Sheet Review</a:t>
            </a:r>
            <a:endParaRPr lang="en-US" i="1" dirty="0">
              <a:solidFill>
                <a:schemeClr val="bg1"/>
              </a:solidFill>
            </a:endParaRPr>
          </a:p>
        </p:txBody>
      </p:sp>
      <p:sp>
        <p:nvSpPr>
          <p:cNvPr id="3" name="Content Placeholder 2"/>
          <p:cNvSpPr>
            <a:spLocks noGrp="1"/>
          </p:cNvSpPr>
          <p:nvPr>
            <p:ph idx="1"/>
          </p:nvPr>
        </p:nvSpPr>
        <p:spPr>
          <a:xfrm>
            <a:off x="628650" y="1825624"/>
            <a:ext cx="7886700" cy="4819015"/>
          </a:xfrm>
        </p:spPr>
        <p:txBody>
          <a:bodyPr>
            <a:normAutofit fontScale="92500" lnSpcReduction="20000"/>
          </a:bodyPr>
          <a:lstStyle/>
          <a:p>
            <a:r>
              <a:rPr lang="en-US" dirty="0"/>
              <a:t>Pair up with another participant and share your </a:t>
            </a:r>
            <a:r>
              <a:rPr lang="en-US" dirty="0" smtClean="0"/>
              <a:t>organization’s service directory </a:t>
            </a:r>
            <a:r>
              <a:rPr lang="en-US" dirty="0"/>
              <a:t>entry</a:t>
            </a:r>
          </a:p>
          <a:p>
            <a:pPr lvl="1"/>
            <a:r>
              <a:rPr lang="en-US" dirty="0" smtClean="0"/>
              <a:t>Has anything changed?</a:t>
            </a:r>
          </a:p>
          <a:p>
            <a:pPr lvl="1"/>
            <a:r>
              <a:rPr lang="en-US" dirty="0" smtClean="0"/>
              <a:t>Is </a:t>
            </a:r>
            <a:r>
              <a:rPr lang="en-US" dirty="0"/>
              <a:t>it clear? </a:t>
            </a:r>
          </a:p>
          <a:p>
            <a:pPr lvl="1"/>
            <a:r>
              <a:rPr lang="en-US" dirty="0"/>
              <a:t>What about eligibility criteria?</a:t>
            </a:r>
          </a:p>
          <a:p>
            <a:pPr lvl="2"/>
            <a:r>
              <a:rPr lang="en-US" sz="2400" dirty="0"/>
              <a:t>Think about counseling discussion from earlier today</a:t>
            </a:r>
          </a:p>
          <a:p>
            <a:pPr lvl="2"/>
            <a:r>
              <a:rPr lang="en-US" sz="2400" dirty="0"/>
              <a:t>Should any changes/updates be made? If so, we will note these and share to the group</a:t>
            </a:r>
          </a:p>
          <a:p>
            <a:pPr lvl="2"/>
            <a:r>
              <a:rPr lang="en-US" sz="2400" dirty="0"/>
              <a:t>Can it be improved?</a:t>
            </a:r>
            <a:r>
              <a:rPr lang="en-US" sz="2400" i="1" dirty="0">
                <a:solidFill>
                  <a:schemeClr val="tx1">
                    <a:lumMod val="50000"/>
                    <a:lumOff val="50000"/>
                  </a:schemeClr>
                </a:solidFill>
              </a:rPr>
              <a:t> </a:t>
            </a:r>
          </a:p>
          <a:p>
            <a:pPr lvl="2"/>
            <a:r>
              <a:rPr lang="en-US" sz="2400" i="1" dirty="0">
                <a:solidFill>
                  <a:srgbClr val="FF0000"/>
                </a:solidFill>
              </a:rPr>
              <a:t>Are they Specific?  Measureable</a:t>
            </a:r>
            <a:r>
              <a:rPr lang="en-US" sz="2400" i="1" dirty="0" smtClean="0">
                <a:solidFill>
                  <a:srgbClr val="FF0000"/>
                </a:solidFill>
              </a:rPr>
              <a:t>?</a:t>
            </a:r>
          </a:p>
          <a:p>
            <a:pPr lvl="2"/>
            <a:endParaRPr lang="en-US" sz="2400" i="1" dirty="0">
              <a:solidFill>
                <a:srgbClr val="FF0000"/>
              </a:solidFill>
            </a:endParaRPr>
          </a:p>
          <a:p>
            <a:r>
              <a:rPr lang="en-US" sz="3200" i="1" dirty="0" smtClean="0">
                <a:solidFill>
                  <a:srgbClr val="FF0000"/>
                </a:solidFill>
              </a:rPr>
              <a:t>Compare your service directory content to the targeting sheet provided. Is there any way you can narrow or focus your eligibility criteria further?</a:t>
            </a:r>
            <a:endParaRPr lang="en-US" sz="3200" i="1" dirty="0">
              <a:solidFill>
                <a:srgbClr val="FF0000"/>
              </a:solidFill>
            </a:endParaRPr>
          </a:p>
          <a:p>
            <a:endParaRPr lang="en-US" dirty="0"/>
          </a:p>
        </p:txBody>
      </p:sp>
    </p:spTree>
    <p:extLst>
      <p:ext uri="{BB962C8B-B14F-4D97-AF65-F5344CB8AC3E}">
        <p14:creationId xmlns:p14="http://schemas.microsoft.com/office/powerpoint/2010/main" val="399123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Reminder about LIFT II:  USAID’s Livelihoods and Food Security Technical Assistance Project</a:t>
            </a:r>
            <a:endParaRPr lang="en-US" dirty="0"/>
          </a:p>
        </p:txBody>
      </p:sp>
    </p:spTree>
    <p:extLst>
      <p:ext uri="{BB962C8B-B14F-4D97-AF65-F5344CB8AC3E}">
        <p14:creationId xmlns:p14="http://schemas.microsoft.com/office/powerpoint/2010/main" val="123135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06487"/>
          </a:xfrm>
          <a:solidFill>
            <a:schemeClr val="accent2"/>
          </a:solidFill>
        </p:spPr>
        <p:txBody>
          <a:bodyPr/>
          <a:lstStyle/>
          <a:p>
            <a:pPr algn="r"/>
            <a:r>
              <a:rPr lang="en-US" i="1" dirty="0" smtClean="0">
                <a:solidFill>
                  <a:schemeClr val="bg1"/>
                </a:solidFill>
              </a:rPr>
              <a:t>To “Diagnose” or Not</a:t>
            </a:r>
            <a:endParaRPr lang="en-US" i="1" dirty="0">
              <a:solidFill>
                <a:schemeClr val="bg1"/>
              </a:solidFill>
            </a:endParaRPr>
          </a:p>
        </p:txBody>
      </p:sp>
      <p:sp>
        <p:nvSpPr>
          <p:cNvPr id="3" name="Content Placeholder 2"/>
          <p:cNvSpPr>
            <a:spLocks noGrp="1"/>
          </p:cNvSpPr>
          <p:nvPr>
            <p:ph idx="1"/>
          </p:nvPr>
        </p:nvSpPr>
        <p:spPr>
          <a:xfrm>
            <a:off x="628650" y="1825625"/>
            <a:ext cx="7886700" cy="4732338"/>
          </a:xfrm>
        </p:spPr>
        <p:txBody>
          <a:bodyPr>
            <a:normAutofit/>
          </a:bodyPr>
          <a:lstStyle/>
          <a:p>
            <a:r>
              <a:rPr lang="en-US" dirty="0" smtClean="0"/>
              <a:t>LIFT utilizes a “diagnostic” tool in Balaka and several other sites </a:t>
            </a:r>
            <a:endParaRPr lang="en-US" dirty="0" smtClean="0"/>
          </a:p>
          <a:p>
            <a:pPr lvl="1"/>
            <a:r>
              <a:rPr lang="en-US" dirty="0" smtClean="0"/>
              <a:t>Progress </a:t>
            </a:r>
            <a:r>
              <a:rPr lang="en-US" dirty="0" smtClean="0"/>
              <a:t>out of Poverty Index </a:t>
            </a:r>
          </a:p>
          <a:p>
            <a:pPr lvl="1"/>
            <a:r>
              <a:rPr lang="en-US" dirty="0" smtClean="0"/>
              <a:t>Household Hunger Scale</a:t>
            </a:r>
          </a:p>
          <a:p>
            <a:r>
              <a:rPr lang="en-US" dirty="0" smtClean="0"/>
              <a:t>Diagnostic </a:t>
            </a:r>
            <a:r>
              <a:rPr lang="en-US" dirty="0" smtClean="0"/>
              <a:t>tools are </a:t>
            </a:r>
            <a:r>
              <a:rPr lang="en-US" dirty="0" smtClean="0"/>
              <a:t>meant to make your jobs easier, but sometimes they are not understood or used properly</a:t>
            </a:r>
          </a:p>
          <a:p>
            <a:r>
              <a:rPr lang="en-US" dirty="0" smtClean="0"/>
              <a:t>Although formal diagnostic tools may not </a:t>
            </a:r>
            <a:r>
              <a:rPr lang="en-US" dirty="0" smtClean="0"/>
              <a:t>be necessary</a:t>
            </a:r>
            <a:r>
              <a:rPr lang="en-US" dirty="0" smtClean="0"/>
              <a:t>, knowing essential information about different RN members and services available </a:t>
            </a:r>
            <a:r>
              <a:rPr lang="en-US" b="1" u="sng" dirty="0" smtClean="0"/>
              <a:t>IS</a:t>
            </a:r>
            <a:r>
              <a:rPr lang="en-US" dirty="0" smtClean="0"/>
              <a:t> </a:t>
            </a:r>
            <a:r>
              <a:rPr lang="en-US" dirty="0" smtClean="0"/>
              <a:t>necessary</a:t>
            </a:r>
            <a:endParaRPr lang="en-US" dirty="0"/>
          </a:p>
        </p:txBody>
      </p:sp>
    </p:spTree>
    <p:extLst>
      <p:ext uri="{BB962C8B-B14F-4D97-AF65-F5344CB8AC3E}">
        <p14:creationId xmlns:p14="http://schemas.microsoft.com/office/powerpoint/2010/main" val="3323527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50"/>
            <a:ext cx="7886700" cy="1028701"/>
          </a:xfrm>
          <a:solidFill>
            <a:schemeClr val="accent2"/>
          </a:solidFill>
        </p:spPr>
        <p:txBody>
          <a:bodyPr/>
          <a:lstStyle/>
          <a:p>
            <a:pPr algn="r"/>
            <a:r>
              <a:rPr lang="en-US" i="1" dirty="0" smtClean="0">
                <a:solidFill>
                  <a:schemeClr val="bg1"/>
                </a:solidFill>
              </a:rPr>
              <a:t>Counselling Guidance</a:t>
            </a:r>
            <a:endParaRPr lang="en-US" i="1" dirty="0">
              <a:solidFill>
                <a:schemeClr val="bg1"/>
              </a:solidFill>
            </a:endParaRPr>
          </a:p>
        </p:txBody>
      </p:sp>
      <p:sp>
        <p:nvSpPr>
          <p:cNvPr id="3" name="Content Placeholder 2"/>
          <p:cNvSpPr>
            <a:spLocks noGrp="1"/>
          </p:cNvSpPr>
          <p:nvPr>
            <p:ph idx="1"/>
          </p:nvPr>
        </p:nvSpPr>
        <p:spPr>
          <a:xfrm>
            <a:off x="628650" y="1357312"/>
            <a:ext cx="7886700" cy="5343525"/>
          </a:xfrm>
        </p:spPr>
        <p:txBody>
          <a:bodyPr>
            <a:normAutofit/>
          </a:bodyPr>
          <a:lstStyle/>
          <a:p>
            <a:r>
              <a:rPr lang="en-US" dirty="0" smtClean="0"/>
              <a:t>Ideally, </a:t>
            </a:r>
            <a:r>
              <a:rPr lang="en-US" dirty="0" smtClean="0"/>
              <a:t>counselling </a:t>
            </a:r>
            <a:r>
              <a:rPr lang="en-US" dirty="0"/>
              <a:t>sessions </a:t>
            </a:r>
            <a:r>
              <a:rPr lang="en-US" dirty="0" smtClean="0"/>
              <a:t>(when referrals are made) should </a:t>
            </a:r>
            <a:r>
              <a:rPr lang="en-US" dirty="0"/>
              <a:t>be carried </a:t>
            </a:r>
            <a:r>
              <a:rPr lang="en-US" dirty="0" smtClean="0"/>
              <a:t>out following </a:t>
            </a:r>
            <a:r>
              <a:rPr lang="en-US" dirty="0"/>
              <a:t>the completion of </a:t>
            </a:r>
            <a:r>
              <a:rPr lang="en-US" dirty="0" smtClean="0"/>
              <a:t>a client </a:t>
            </a:r>
            <a:r>
              <a:rPr lang="en-US" dirty="0" smtClean="0"/>
              <a:t>diagnostic</a:t>
            </a:r>
          </a:p>
          <a:p>
            <a:endParaRPr lang="en-US" dirty="0" smtClean="0"/>
          </a:p>
          <a:p>
            <a:r>
              <a:rPr lang="en-US" dirty="0" smtClean="0"/>
              <a:t>However,</a:t>
            </a:r>
            <a:r>
              <a:rPr lang="en-US" dirty="0" smtClean="0"/>
              <a:t> </a:t>
            </a:r>
            <a:r>
              <a:rPr lang="en-US" dirty="0" smtClean="0"/>
              <a:t>the diagnostic tool LIFT uses is not absolutely necessary</a:t>
            </a:r>
          </a:p>
          <a:p>
            <a:endParaRPr lang="en-US" dirty="0" smtClean="0"/>
          </a:p>
          <a:p>
            <a:r>
              <a:rPr lang="en-US" dirty="0" smtClean="0"/>
              <a:t>That said, these </a:t>
            </a:r>
            <a:r>
              <a:rPr lang="en-US" dirty="0"/>
              <a:t>sessions should use the </a:t>
            </a:r>
            <a:r>
              <a:rPr lang="en-US" b="1" dirty="0"/>
              <a:t>referral directory</a:t>
            </a:r>
            <a:r>
              <a:rPr lang="en-US" dirty="0"/>
              <a:t> to narrow down the range of options that is most appropriate for </a:t>
            </a:r>
            <a:r>
              <a:rPr lang="en-US" dirty="0" smtClean="0"/>
              <a:t>the client and their  </a:t>
            </a:r>
            <a:r>
              <a:rPr lang="en-US" dirty="0" smtClean="0"/>
              <a:t>household</a:t>
            </a:r>
            <a:endParaRPr lang="en-US" dirty="0"/>
          </a:p>
        </p:txBody>
      </p:sp>
    </p:spTree>
    <p:extLst>
      <p:ext uri="{BB962C8B-B14F-4D97-AF65-F5344CB8AC3E}">
        <p14:creationId xmlns:p14="http://schemas.microsoft.com/office/powerpoint/2010/main" val="3468054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875213"/>
          </a:xfrm>
        </p:spPr>
        <p:txBody>
          <a:bodyPr>
            <a:normAutofit/>
          </a:bodyPr>
          <a:lstStyle/>
          <a:p>
            <a:r>
              <a:rPr lang="en-US" dirty="0"/>
              <a:t>Counseling </a:t>
            </a:r>
            <a:r>
              <a:rPr lang="en-US" dirty="0" smtClean="0"/>
              <a:t>helps </a:t>
            </a:r>
            <a:r>
              <a:rPr lang="en-US" dirty="0"/>
              <a:t>ensure that referrals take into consideration key factors and barriers that affect clients’ ability to act on referrals </a:t>
            </a:r>
            <a:r>
              <a:rPr lang="en-US" dirty="0" smtClean="0"/>
              <a:t>made</a:t>
            </a:r>
          </a:p>
          <a:p>
            <a:endParaRPr lang="en-US" dirty="0" smtClean="0"/>
          </a:p>
          <a:p>
            <a:r>
              <a:rPr lang="en-US" dirty="0" smtClean="0"/>
              <a:t>Remember that the focus shouldn’t just be on making referrals, but on making referrals that client’s actually need and can complete!</a:t>
            </a:r>
            <a:endParaRPr lang="en-US" dirty="0" smtClean="0"/>
          </a:p>
          <a:p>
            <a:endParaRPr lang="en-US" dirty="0"/>
          </a:p>
        </p:txBody>
      </p:sp>
      <p:sp>
        <p:nvSpPr>
          <p:cNvPr id="4" name="Title 1"/>
          <p:cNvSpPr>
            <a:spLocks noGrp="1"/>
          </p:cNvSpPr>
          <p:nvPr>
            <p:ph type="title"/>
          </p:nvPr>
        </p:nvSpPr>
        <p:spPr>
          <a:solidFill>
            <a:schemeClr val="accent2"/>
          </a:solidFill>
        </p:spPr>
        <p:txBody>
          <a:bodyPr/>
          <a:lstStyle/>
          <a:p>
            <a:pPr algn="r"/>
            <a:r>
              <a:rPr lang="en-US" i="1" dirty="0" smtClean="0">
                <a:solidFill>
                  <a:schemeClr val="bg1"/>
                </a:solidFill>
              </a:rPr>
              <a:t>Counselling Guidance</a:t>
            </a:r>
            <a:endParaRPr lang="en-US" i="1" dirty="0">
              <a:solidFill>
                <a:schemeClr val="bg1"/>
              </a:solidFill>
            </a:endParaRPr>
          </a:p>
        </p:txBody>
      </p:sp>
    </p:spTree>
    <p:extLst>
      <p:ext uri="{BB962C8B-B14F-4D97-AF65-F5344CB8AC3E}">
        <p14:creationId xmlns:p14="http://schemas.microsoft.com/office/powerpoint/2010/main" val="57106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Counselling</a:t>
            </a:r>
            <a:endParaRPr lang="en-US" i="1" dirty="0">
              <a:solidFill>
                <a:schemeClr val="bg1"/>
              </a:solidFill>
            </a:endParaRPr>
          </a:p>
        </p:txBody>
      </p:sp>
      <p:sp>
        <p:nvSpPr>
          <p:cNvPr id="3" name="Content Placeholder 2"/>
          <p:cNvSpPr>
            <a:spLocks noGrp="1"/>
          </p:cNvSpPr>
          <p:nvPr>
            <p:ph idx="1"/>
          </p:nvPr>
        </p:nvSpPr>
        <p:spPr>
          <a:xfrm>
            <a:off x="628650" y="1825624"/>
            <a:ext cx="7886700" cy="4879975"/>
          </a:xfrm>
        </p:spPr>
        <p:txBody>
          <a:bodyPr>
            <a:normAutofit fontScale="85000" lnSpcReduction="20000"/>
          </a:bodyPr>
          <a:lstStyle/>
          <a:p>
            <a:r>
              <a:rPr lang="en-US" dirty="0"/>
              <a:t>Counseling sessions will be somewhat context specific, but all should address important issues such as those listed below before a referral(s) is made:  </a:t>
            </a:r>
          </a:p>
          <a:p>
            <a:pPr lvl="1"/>
            <a:r>
              <a:rPr lang="en-US" sz="2600" dirty="0" smtClean="0"/>
              <a:t>Does </a:t>
            </a:r>
            <a:r>
              <a:rPr lang="en-US" sz="2600" dirty="0"/>
              <a:t>the client meet eligibility criteria for certain services?</a:t>
            </a:r>
          </a:p>
          <a:p>
            <a:pPr lvl="1"/>
            <a:r>
              <a:rPr lang="en-US" sz="2600" dirty="0"/>
              <a:t>Time constraints and ability/willingness to commit time to participate?</a:t>
            </a:r>
          </a:p>
          <a:p>
            <a:pPr lvl="1"/>
            <a:r>
              <a:rPr lang="en-US" sz="2600" dirty="0"/>
              <a:t>Will time spent on an activity/service detract from other productive activities (child care, other employment, etc.) to the extent that it will have a negative impact on the household?</a:t>
            </a:r>
          </a:p>
          <a:p>
            <a:pPr lvl="1"/>
            <a:r>
              <a:rPr lang="en-US" sz="2600" dirty="0"/>
              <a:t>How far can the client travel to access services? How frequently?</a:t>
            </a:r>
          </a:p>
          <a:p>
            <a:pPr lvl="1"/>
            <a:r>
              <a:rPr lang="en-US" sz="2600" dirty="0"/>
              <a:t>Can the client meet the physical demands of various services/activities?</a:t>
            </a:r>
          </a:p>
          <a:p>
            <a:pPr lvl="1"/>
            <a:r>
              <a:rPr lang="en-US" sz="2600" dirty="0"/>
              <a:t>Can the client pay fees towards receipt of a service (if fees are required)?</a:t>
            </a:r>
          </a:p>
          <a:p>
            <a:pPr lvl="1"/>
            <a:r>
              <a:rPr lang="en-US" sz="2600" dirty="0"/>
              <a:t>Are there government grants that the client is eligible for and can be linked to?</a:t>
            </a:r>
          </a:p>
          <a:p>
            <a:endParaRPr lang="en-US" dirty="0"/>
          </a:p>
        </p:txBody>
      </p:sp>
    </p:spTree>
    <p:extLst>
      <p:ext uri="{BB962C8B-B14F-4D97-AF65-F5344CB8AC3E}">
        <p14:creationId xmlns:p14="http://schemas.microsoft.com/office/powerpoint/2010/main" val="4162475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Counselling Practice</a:t>
            </a:r>
            <a:endParaRPr lang="en-US" i="1" dirty="0">
              <a:solidFill>
                <a:schemeClr val="bg1"/>
              </a:solidFill>
            </a:endParaRPr>
          </a:p>
        </p:txBody>
      </p:sp>
      <p:sp>
        <p:nvSpPr>
          <p:cNvPr id="3" name="Content Placeholder 2"/>
          <p:cNvSpPr>
            <a:spLocks noGrp="1"/>
          </p:cNvSpPr>
          <p:nvPr>
            <p:ph idx="1"/>
          </p:nvPr>
        </p:nvSpPr>
        <p:spPr>
          <a:xfrm>
            <a:off x="628650" y="1825624"/>
            <a:ext cx="7886700" cy="4895215"/>
          </a:xfrm>
        </p:spPr>
        <p:txBody>
          <a:bodyPr>
            <a:normAutofit fontScale="77500" lnSpcReduction="20000"/>
          </a:bodyPr>
          <a:lstStyle/>
          <a:p>
            <a:r>
              <a:rPr lang="en-US" sz="3800" dirty="0" smtClean="0"/>
              <a:t>Pair up with a partner and take 15 minutes to role play with one another</a:t>
            </a:r>
          </a:p>
          <a:p>
            <a:pPr lvl="1"/>
            <a:r>
              <a:rPr lang="en-US" sz="2900" dirty="0" smtClean="0"/>
              <a:t>One of you be the service provider</a:t>
            </a:r>
          </a:p>
          <a:p>
            <a:pPr lvl="1"/>
            <a:r>
              <a:rPr lang="en-US" sz="2900" dirty="0" smtClean="0"/>
              <a:t>The other be the client</a:t>
            </a:r>
          </a:p>
          <a:p>
            <a:r>
              <a:rPr lang="en-US" sz="3800" dirty="0" smtClean="0"/>
              <a:t>First, e</a:t>
            </a:r>
            <a:r>
              <a:rPr lang="en-US" sz="3800" dirty="0" smtClean="0"/>
              <a:t>xplain </a:t>
            </a:r>
            <a:r>
              <a:rPr lang="en-US" sz="3800" dirty="0"/>
              <a:t>the existence </a:t>
            </a:r>
            <a:r>
              <a:rPr lang="en-US" sz="3800" dirty="0" smtClean="0"/>
              <a:t>and purpose of </a:t>
            </a:r>
            <a:r>
              <a:rPr lang="en-US" sz="3800" dirty="0"/>
              <a:t>the Karonga </a:t>
            </a:r>
            <a:r>
              <a:rPr lang="en-US" sz="3800" dirty="0" smtClean="0"/>
              <a:t>referral </a:t>
            </a:r>
            <a:r>
              <a:rPr lang="en-US" sz="3800" dirty="0" smtClean="0"/>
              <a:t>network as you understand it</a:t>
            </a:r>
            <a:endParaRPr lang="en-US" sz="3800" dirty="0" smtClean="0"/>
          </a:p>
          <a:p>
            <a:r>
              <a:rPr lang="en-US" sz="3800" dirty="0" smtClean="0"/>
              <a:t>Using your knowledge of services available in Karonga, and referencing the draft Karonga Service Directory, have a conversation with the client </a:t>
            </a:r>
            <a:r>
              <a:rPr lang="en-US" sz="3800" dirty="0" smtClean="0"/>
              <a:t>about services that they may need</a:t>
            </a:r>
          </a:p>
          <a:p>
            <a:r>
              <a:rPr lang="en-US" sz="3800" dirty="0" smtClean="0"/>
              <a:t>Try </a:t>
            </a:r>
            <a:r>
              <a:rPr lang="en-US" sz="3800" dirty="0" smtClean="0"/>
              <a:t>to understand the client’s household situation, and be honest about your desire to connect them </a:t>
            </a:r>
            <a:r>
              <a:rPr lang="en-US" sz="3800" dirty="0" smtClean="0"/>
              <a:t>to services </a:t>
            </a:r>
            <a:r>
              <a:rPr lang="en-US" sz="3800" dirty="0" smtClean="0"/>
              <a:t>which they should be able to access without </a:t>
            </a:r>
            <a:r>
              <a:rPr lang="en-US" sz="3800" dirty="0" smtClean="0"/>
              <a:t>problems</a:t>
            </a:r>
          </a:p>
        </p:txBody>
      </p:sp>
    </p:spTree>
    <p:extLst>
      <p:ext uri="{BB962C8B-B14F-4D97-AF65-F5344CB8AC3E}">
        <p14:creationId xmlns:p14="http://schemas.microsoft.com/office/powerpoint/2010/main" val="2699915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r"/>
            <a:r>
              <a:rPr lang="en-US" i="1" dirty="0" smtClean="0">
                <a:solidFill>
                  <a:schemeClr val="bg1"/>
                </a:solidFill>
              </a:rPr>
              <a:t>Counselling Discussion</a:t>
            </a:r>
            <a:endParaRPr lang="en-US" i="1" dirty="0">
              <a:solidFill>
                <a:schemeClr val="bg1"/>
              </a:solidFill>
            </a:endParaRPr>
          </a:p>
        </p:txBody>
      </p:sp>
      <p:sp>
        <p:nvSpPr>
          <p:cNvPr id="3" name="Content Placeholder 2"/>
          <p:cNvSpPr>
            <a:spLocks noGrp="1"/>
          </p:cNvSpPr>
          <p:nvPr>
            <p:ph idx="1"/>
          </p:nvPr>
        </p:nvSpPr>
        <p:spPr>
          <a:xfrm>
            <a:off x="628650" y="1825624"/>
            <a:ext cx="7886700" cy="4910455"/>
          </a:xfrm>
        </p:spPr>
        <p:txBody>
          <a:bodyPr/>
          <a:lstStyle/>
          <a:p>
            <a:r>
              <a:rPr lang="en-US" dirty="0" smtClean="0"/>
              <a:t>How did it go?</a:t>
            </a:r>
          </a:p>
          <a:p>
            <a:r>
              <a:rPr lang="en-US" dirty="0" smtClean="0"/>
              <a:t>How many of you already have similar conversations with your clients?</a:t>
            </a:r>
          </a:p>
          <a:p>
            <a:r>
              <a:rPr lang="en-US" dirty="0" smtClean="0"/>
              <a:t>If your clients repeat visits, how often do you speak with them like </a:t>
            </a:r>
            <a:r>
              <a:rPr lang="en-US" dirty="0" smtClean="0"/>
              <a:t>this?</a:t>
            </a:r>
            <a:endParaRPr lang="en-US" dirty="0" smtClean="0"/>
          </a:p>
          <a:p>
            <a:pPr lvl="1"/>
            <a:r>
              <a:rPr lang="en-US" dirty="0" smtClean="0"/>
              <a:t>Remember that situations change and you, as their trusted service providers, should try to understand these changing circumstances so that you </a:t>
            </a:r>
            <a:r>
              <a:rPr lang="en-US" dirty="0" smtClean="0"/>
              <a:t>can… </a:t>
            </a:r>
            <a:endParaRPr lang="en-US" dirty="0" smtClean="0"/>
          </a:p>
          <a:p>
            <a:pPr lvl="2"/>
            <a:r>
              <a:rPr lang="en-US" sz="2400" dirty="0" smtClean="0"/>
              <a:t>Help vulnerable households cope (provide/protect), or</a:t>
            </a:r>
          </a:p>
          <a:p>
            <a:pPr lvl="2"/>
            <a:r>
              <a:rPr lang="en-US" sz="2400" dirty="0" smtClean="0"/>
              <a:t>Continue the positive trajectory of a household on the rise (promote)</a:t>
            </a:r>
            <a:endParaRPr lang="en-US" sz="2400" dirty="0"/>
          </a:p>
        </p:txBody>
      </p:sp>
    </p:spTree>
    <p:extLst>
      <p:ext uri="{BB962C8B-B14F-4D97-AF65-F5344CB8AC3E}">
        <p14:creationId xmlns:p14="http://schemas.microsoft.com/office/powerpoint/2010/main" val="252193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Several Types of Referral Systems and Tools Can be Used</a:t>
            </a:r>
            <a:endParaRPr lang="en-US" dirty="0"/>
          </a:p>
        </p:txBody>
      </p:sp>
    </p:spTree>
    <p:extLst>
      <p:ext uri="{BB962C8B-B14F-4D97-AF65-F5344CB8AC3E}">
        <p14:creationId xmlns:p14="http://schemas.microsoft.com/office/powerpoint/2010/main" val="998063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00063"/>
            <a:ext cx="7886700" cy="804863"/>
          </a:xfrm>
          <a:solidFill>
            <a:schemeClr val="accent1">
              <a:lumMod val="40000"/>
              <a:lumOff val="60000"/>
            </a:schemeClr>
          </a:solidFill>
        </p:spPr>
        <p:txBody>
          <a:bodyPr>
            <a:normAutofit fontScale="90000"/>
          </a:bodyPr>
          <a:lstStyle/>
          <a:p>
            <a:pPr algn="r"/>
            <a:r>
              <a:rPr lang="en-US" i="1" dirty="0" smtClean="0"/>
              <a:t>CommCare</a:t>
            </a:r>
            <a:endParaRPr lang="en-US" i="1" dirty="0"/>
          </a:p>
        </p:txBody>
      </p:sp>
      <p:sp>
        <p:nvSpPr>
          <p:cNvPr id="3" name="Text Placeholder 2"/>
          <p:cNvSpPr>
            <a:spLocks noGrp="1"/>
          </p:cNvSpPr>
          <p:nvPr>
            <p:ph type="body" idx="1"/>
          </p:nvPr>
        </p:nvSpPr>
        <p:spPr>
          <a:xfrm>
            <a:off x="495300" y="1703389"/>
            <a:ext cx="7886700" cy="4840286"/>
          </a:xfrm>
        </p:spPr>
        <p:txBody>
          <a:bodyPr>
            <a:normAutofit/>
          </a:bodyPr>
          <a:lstStyle/>
          <a:p>
            <a:pPr marL="342900" indent="-342900">
              <a:buFont typeface="Arial" panose="020B0604020202020204" pitchFamily="34" charset="0"/>
              <a:buChar char="•"/>
            </a:pPr>
            <a:r>
              <a:rPr lang="en-US" dirty="0" smtClean="0"/>
              <a:t>Mobile Application that serves as a database</a:t>
            </a:r>
          </a:p>
          <a:p>
            <a:pPr marL="342900" indent="-342900">
              <a:buFont typeface="Arial" panose="020B0604020202020204" pitchFamily="34" charset="0"/>
              <a:buChar char="•"/>
            </a:pPr>
            <a:r>
              <a:rPr lang="en-US" dirty="0" smtClean="0"/>
              <a:t>Referral forms are completed by service providers using mobile devices</a:t>
            </a:r>
          </a:p>
          <a:p>
            <a:pPr marL="342900" indent="-342900">
              <a:buFont typeface="Arial" panose="020B0604020202020204" pitchFamily="34" charset="0"/>
              <a:buChar char="•"/>
            </a:pPr>
            <a:r>
              <a:rPr lang="en-US" dirty="0" smtClean="0"/>
              <a:t>Client information collected on phones is shared with other RN members in real time</a:t>
            </a:r>
          </a:p>
          <a:p>
            <a:pPr marL="342900" indent="-342900">
              <a:buFont typeface="Arial" panose="020B0604020202020204" pitchFamily="34" charset="0"/>
              <a:buChar char="•"/>
            </a:pPr>
            <a:r>
              <a:rPr lang="en-US" dirty="0" smtClean="0"/>
              <a:t>Referral data is compiled by a lead organization monthly in order to report on referrals made/completed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Perspective from Balaka…</a:t>
            </a:r>
          </a:p>
        </p:txBody>
      </p:sp>
    </p:spTree>
    <p:extLst>
      <p:ext uri="{BB962C8B-B14F-4D97-AF65-F5344CB8AC3E}">
        <p14:creationId xmlns:p14="http://schemas.microsoft.com/office/powerpoint/2010/main" val="1460425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514350"/>
            <a:ext cx="7886700" cy="963930"/>
          </a:xfrm>
          <a:solidFill>
            <a:schemeClr val="accent1">
              <a:lumMod val="40000"/>
              <a:lumOff val="60000"/>
            </a:schemeClr>
          </a:solidFill>
        </p:spPr>
        <p:txBody>
          <a:bodyPr>
            <a:normAutofit fontScale="90000"/>
          </a:bodyPr>
          <a:lstStyle/>
          <a:p>
            <a:pPr algn="r"/>
            <a:r>
              <a:rPr lang="en-US" i="1" dirty="0" smtClean="0"/>
              <a:t>Bi-directional VSLA </a:t>
            </a:r>
            <a:r>
              <a:rPr lang="en-US" i="1" dirty="0" smtClean="0"/>
              <a:t>to</a:t>
            </a:r>
            <a:r>
              <a:rPr lang="en-US" i="1" dirty="0" smtClean="0"/>
              <a:t> </a:t>
            </a:r>
            <a:r>
              <a:rPr lang="en-US" i="1" dirty="0" smtClean="0"/>
              <a:t>NCST</a:t>
            </a:r>
            <a:endParaRPr lang="en-US" i="1" dirty="0"/>
          </a:p>
        </p:txBody>
      </p:sp>
      <p:sp>
        <p:nvSpPr>
          <p:cNvPr id="3" name="Text Placeholder 2"/>
          <p:cNvSpPr>
            <a:spLocks noGrp="1"/>
          </p:cNvSpPr>
          <p:nvPr>
            <p:ph type="body" idx="1"/>
          </p:nvPr>
        </p:nvSpPr>
        <p:spPr>
          <a:xfrm>
            <a:off x="623888" y="1691640"/>
            <a:ext cx="7886700" cy="5166359"/>
          </a:xfrm>
        </p:spPr>
        <p:txBody>
          <a:bodyPr>
            <a:normAutofit/>
          </a:bodyPr>
          <a:lstStyle/>
          <a:p>
            <a:pPr marL="342900" indent="-342900">
              <a:buFont typeface="Arial" panose="020B0604020202020204" pitchFamily="34" charset="0"/>
              <a:buChar char="•"/>
            </a:pPr>
            <a:r>
              <a:rPr lang="en-US" dirty="0" smtClean="0"/>
              <a:t>In Lilongwe and Kasungu, LIFT has been working to connect NCST clients to village savings and loan associations, as well as food aid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Health </a:t>
            </a:r>
            <a:r>
              <a:rPr lang="en-US" dirty="0" smtClean="0"/>
              <a:t>facility staff connect clients to a community referral coordinator, who then takes them to a VSLA that is accepting new members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Perhaps </a:t>
            </a:r>
            <a:r>
              <a:rPr lang="en-US" dirty="0" smtClean="0"/>
              <a:t>Karonga stakeholders could adopt a similar </a:t>
            </a:r>
            <a:r>
              <a:rPr lang="en-US" dirty="0" smtClean="0"/>
              <a:t>approach</a:t>
            </a:r>
          </a:p>
          <a:p>
            <a:pPr marL="800100" lvl="1" indent="-342900">
              <a:buFont typeface="Arial" panose="020B0604020202020204" pitchFamily="34" charset="0"/>
              <a:buChar char="•"/>
            </a:pPr>
            <a:r>
              <a:rPr lang="en-US" dirty="0" smtClean="0">
                <a:solidFill>
                  <a:schemeClr val="tx1"/>
                </a:solidFill>
              </a:rPr>
              <a:t>What do you think?</a:t>
            </a:r>
            <a:endParaRPr lang="en-US" dirty="0" smtClean="0">
              <a:solidFill>
                <a:schemeClr val="tx1"/>
              </a:solidFill>
            </a:endParaRPr>
          </a:p>
          <a:p>
            <a:pPr marL="800100" lvl="1" indent="-342900">
              <a:buFont typeface="Arial" panose="020B0604020202020204" pitchFamily="34" charset="0"/>
              <a:buChar char="•"/>
            </a:pPr>
            <a:r>
              <a:rPr lang="en-US" dirty="0" smtClean="0">
                <a:solidFill>
                  <a:schemeClr val="tx1"/>
                </a:solidFill>
              </a:rPr>
              <a:t>Can also be uni-directional – it is up to you!!</a:t>
            </a:r>
          </a:p>
          <a:p>
            <a:endParaRPr lang="en-US" dirty="0" smtClean="0"/>
          </a:p>
        </p:txBody>
      </p:sp>
    </p:spTree>
    <p:extLst>
      <p:ext uri="{BB962C8B-B14F-4D97-AF65-F5344CB8AC3E}">
        <p14:creationId xmlns:p14="http://schemas.microsoft.com/office/powerpoint/2010/main" val="3125225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95265"/>
            <a:ext cx="7886700" cy="1133474"/>
          </a:xfrm>
          <a:solidFill>
            <a:schemeClr val="accent1">
              <a:lumMod val="40000"/>
              <a:lumOff val="60000"/>
            </a:schemeClr>
          </a:solidFill>
        </p:spPr>
        <p:txBody>
          <a:bodyPr>
            <a:normAutofit fontScale="90000"/>
          </a:bodyPr>
          <a:lstStyle/>
          <a:p>
            <a:pPr algn="r"/>
            <a:r>
              <a:rPr lang="en-US" i="1" dirty="0" smtClean="0"/>
              <a:t>Nutrition/Referral Corners</a:t>
            </a:r>
            <a:endParaRPr lang="en-US" i="1" dirty="0"/>
          </a:p>
        </p:txBody>
      </p:sp>
      <p:sp>
        <p:nvSpPr>
          <p:cNvPr id="3" name="Text Placeholder 2"/>
          <p:cNvSpPr>
            <a:spLocks noGrp="1"/>
          </p:cNvSpPr>
          <p:nvPr>
            <p:ph type="body" idx="1"/>
          </p:nvPr>
        </p:nvSpPr>
        <p:spPr>
          <a:xfrm>
            <a:off x="623888" y="1485900"/>
            <a:ext cx="7886700" cy="5200649"/>
          </a:xfrm>
        </p:spPr>
        <p:txBody>
          <a:bodyPr>
            <a:normAutofit lnSpcReduction="10000"/>
          </a:bodyPr>
          <a:lstStyle/>
          <a:p>
            <a:pPr marL="342900" indent="-342900">
              <a:buFont typeface="Arial" panose="020B0604020202020204" pitchFamily="34" charset="0"/>
              <a:buChar char="•"/>
            </a:pPr>
            <a:r>
              <a:rPr lang="en-US" dirty="0" smtClean="0"/>
              <a:t>Use health facility or community event/gathering as a hub (platform to reach many clients at once)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Service </a:t>
            </a:r>
            <a:r>
              <a:rPr lang="en-US" dirty="0" smtClean="0"/>
              <a:t>providers sensitize clients present at facility about services available in the community, and explain that they can make a referral if service can’t be delivered then</a:t>
            </a:r>
          </a:p>
          <a:p>
            <a:pPr marL="800100" lvl="1" indent="-342900">
              <a:buFont typeface="Arial" panose="020B0604020202020204" pitchFamily="34" charset="0"/>
              <a:buChar char="•"/>
            </a:pPr>
            <a:r>
              <a:rPr lang="en-US" dirty="0" smtClean="0">
                <a:solidFill>
                  <a:schemeClr val="tx1"/>
                </a:solidFill>
              </a:rPr>
              <a:t>Alternatively, a referral coordinator could attend these events, raise awareness and facilitate </a:t>
            </a:r>
            <a:r>
              <a:rPr lang="en-US" dirty="0" smtClean="0">
                <a:solidFill>
                  <a:schemeClr val="tx1"/>
                </a:solidFill>
              </a:rPr>
              <a:t>referrals to other servi</a:t>
            </a:r>
            <a:r>
              <a:rPr lang="en-US" dirty="0" smtClean="0">
                <a:solidFill>
                  <a:schemeClr val="tx1"/>
                </a:solidFill>
              </a:rPr>
              <a:t>ce providers</a:t>
            </a:r>
            <a:endParaRPr lang="en-US" dirty="0" smtClean="0">
              <a:solidFill>
                <a:schemeClr val="tx1"/>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Interested </a:t>
            </a:r>
            <a:r>
              <a:rPr lang="en-US" dirty="0" smtClean="0"/>
              <a:t>clients speak with service providers and enroll in the referral system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Service </a:t>
            </a:r>
            <a:r>
              <a:rPr lang="en-US" dirty="0" smtClean="0"/>
              <a:t>providers reference service directory and counseling guidance to make appropriate referral for </a:t>
            </a:r>
            <a:r>
              <a:rPr lang="en-US" dirty="0" smtClean="0"/>
              <a:t>client</a:t>
            </a:r>
            <a:endParaRPr lang="en-US" dirty="0" smtClean="0"/>
          </a:p>
        </p:txBody>
      </p:sp>
    </p:spTree>
    <p:extLst>
      <p:ext uri="{BB962C8B-B14F-4D97-AF65-F5344CB8AC3E}">
        <p14:creationId xmlns:p14="http://schemas.microsoft.com/office/powerpoint/2010/main" val="376712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C000"/>
          </a:solidFill>
        </p:spPr>
        <p:txBody>
          <a:bodyPr/>
          <a:lstStyle/>
          <a:p>
            <a:pPr algn="r"/>
            <a:r>
              <a:rPr lang="en-US" i="1" dirty="0" smtClean="0"/>
              <a:t>LIFT’s Purpose and Goals</a:t>
            </a:r>
            <a:endParaRPr lang="en-US" i="1" dirty="0"/>
          </a:p>
        </p:txBody>
      </p:sp>
      <p:sp>
        <p:nvSpPr>
          <p:cNvPr id="5" name="Content Placeholder 4"/>
          <p:cNvSpPr>
            <a:spLocks noGrp="1"/>
          </p:cNvSpPr>
          <p:nvPr>
            <p:ph idx="1"/>
          </p:nvPr>
        </p:nvSpPr>
        <p:spPr>
          <a:xfrm>
            <a:off x="628650" y="1825624"/>
            <a:ext cx="7886700" cy="4875213"/>
          </a:xfrm>
        </p:spPr>
        <p:txBody>
          <a:bodyPr>
            <a:normAutofit lnSpcReduction="10000"/>
          </a:bodyPr>
          <a:lstStyle/>
          <a:p>
            <a:r>
              <a:rPr lang="en-US" dirty="0" smtClean="0"/>
              <a:t>Purpose</a:t>
            </a:r>
          </a:p>
          <a:p>
            <a:pPr lvl="1"/>
            <a:r>
              <a:rPr lang="en-US" b="1" dirty="0" smtClean="0"/>
              <a:t>Connect vulnerable people </a:t>
            </a:r>
            <a:r>
              <a:rPr lang="en-US" dirty="0" smtClean="0"/>
              <a:t>(especially PLHIV) to economic strengthening, livelihoods, and food security services in their community</a:t>
            </a:r>
          </a:p>
          <a:p>
            <a:pPr lvl="1"/>
            <a:r>
              <a:rPr lang="en-US" b="1" dirty="0" smtClean="0"/>
              <a:t>Connect services</a:t>
            </a:r>
            <a:r>
              <a:rPr lang="en-US" dirty="0" smtClean="0"/>
              <a:t>, especially HIV/nutrition programs based at health facilities to other services.</a:t>
            </a:r>
          </a:p>
          <a:p>
            <a:r>
              <a:rPr lang="en-US" dirty="0" smtClean="0"/>
              <a:t>Goal</a:t>
            </a:r>
          </a:p>
          <a:p>
            <a:pPr lvl="1"/>
            <a:r>
              <a:rPr lang="en-US" dirty="0" smtClean="0"/>
              <a:t>Improve health outcomes for clients (especially adherence and retention in HIV care and treatment)</a:t>
            </a:r>
          </a:p>
          <a:p>
            <a:pPr lvl="1"/>
            <a:r>
              <a:rPr lang="en-US" dirty="0" smtClean="0"/>
              <a:t>Improve household food security and economic outcomes</a:t>
            </a:r>
          </a:p>
          <a:p>
            <a:r>
              <a:rPr lang="en-US" dirty="0" smtClean="0"/>
              <a:t>Perhaps your Objectives are Similar?</a:t>
            </a:r>
          </a:p>
          <a:p>
            <a:pPr lvl="1"/>
            <a:r>
              <a:rPr lang="en-US" dirty="0" smtClean="0"/>
              <a:t>We will revisit targeting later</a:t>
            </a:r>
          </a:p>
          <a:p>
            <a:pPr lvl="1"/>
            <a:endParaRPr lang="en-US" dirty="0"/>
          </a:p>
        </p:txBody>
      </p:sp>
    </p:spTree>
    <p:extLst>
      <p:ext uri="{BB962C8B-B14F-4D97-AF65-F5344CB8AC3E}">
        <p14:creationId xmlns:p14="http://schemas.microsoft.com/office/powerpoint/2010/main" val="2339189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581026"/>
            <a:ext cx="7886700" cy="1104899"/>
          </a:xfrm>
          <a:solidFill>
            <a:schemeClr val="accent1">
              <a:lumMod val="40000"/>
              <a:lumOff val="60000"/>
            </a:schemeClr>
          </a:solidFill>
        </p:spPr>
        <p:txBody>
          <a:bodyPr/>
          <a:lstStyle/>
          <a:p>
            <a:pPr algn="r"/>
            <a:r>
              <a:rPr lang="en-US" i="1" dirty="0" smtClean="0"/>
              <a:t>Access Database</a:t>
            </a:r>
            <a:endParaRPr lang="en-US" i="1" dirty="0"/>
          </a:p>
        </p:txBody>
      </p:sp>
      <p:sp>
        <p:nvSpPr>
          <p:cNvPr id="3" name="Text Placeholder 2"/>
          <p:cNvSpPr>
            <a:spLocks noGrp="1"/>
          </p:cNvSpPr>
          <p:nvPr>
            <p:ph type="body" idx="1"/>
          </p:nvPr>
        </p:nvSpPr>
        <p:spPr>
          <a:xfrm>
            <a:off x="623888" y="1874520"/>
            <a:ext cx="7886700" cy="4831080"/>
          </a:xfrm>
        </p:spPr>
        <p:txBody>
          <a:bodyPr>
            <a:normAutofit/>
          </a:bodyPr>
          <a:lstStyle/>
          <a:p>
            <a:pPr marL="342900" indent="-342900">
              <a:buFont typeface="Arial" panose="020B0604020202020204" pitchFamily="34" charset="0"/>
              <a:buChar char="•"/>
            </a:pPr>
            <a:r>
              <a:rPr lang="en-US" dirty="0" smtClean="0"/>
              <a:t>In Namibia, LIFT worked with the Ministry of Health to create an MS Access Database to house data collected by service providers and health facility staff using paper </a:t>
            </a:r>
            <a:r>
              <a:rPr lang="en-US" dirty="0" smtClean="0"/>
              <a:t>forms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The database was created to smoothly fit with existing government information systems</a:t>
            </a:r>
          </a:p>
          <a:p>
            <a:pPr marL="800100" lvl="1" indent="-342900">
              <a:buFont typeface="Arial" panose="020B0604020202020204" pitchFamily="34" charset="0"/>
              <a:buChar char="•"/>
            </a:pPr>
            <a:r>
              <a:rPr lang="en-US" sz="2400" dirty="0" smtClean="0">
                <a:solidFill>
                  <a:schemeClr val="tx1"/>
                </a:solidFill>
              </a:rPr>
              <a:t>This is a very important consideration</a:t>
            </a:r>
          </a:p>
          <a:p>
            <a:pPr marL="800100" lvl="1" indent="-342900">
              <a:buFont typeface="Arial" panose="020B0604020202020204" pitchFamily="34" charset="0"/>
              <a:buChar char="•"/>
            </a:pPr>
            <a:r>
              <a:rPr lang="en-US" sz="2400" dirty="0" smtClean="0">
                <a:solidFill>
                  <a:schemeClr val="tx1"/>
                </a:solidFill>
              </a:rPr>
              <a:t>If there are information/data management systems in place that will be sustained by government or civil society in Malawi (or Karonga specifically), then the KRN should try as much as possible to use those existing systems and not reinvent the wheel</a:t>
            </a:r>
            <a:endParaRPr lang="en-US" sz="2400" dirty="0">
              <a:solidFill>
                <a:schemeClr val="tx1"/>
              </a:solidFill>
            </a:endParaRPr>
          </a:p>
        </p:txBody>
      </p:sp>
    </p:spTree>
    <p:extLst>
      <p:ext uri="{BB962C8B-B14F-4D97-AF65-F5344CB8AC3E}">
        <p14:creationId xmlns:p14="http://schemas.microsoft.com/office/powerpoint/2010/main" val="495067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509589"/>
            <a:ext cx="7886700" cy="1162049"/>
          </a:xfrm>
          <a:solidFill>
            <a:schemeClr val="accent1">
              <a:lumMod val="40000"/>
              <a:lumOff val="60000"/>
            </a:schemeClr>
          </a:solidFill>
        </p:spPr>
        <p:txBody>
          <a:bodyPr/>
          <a:lstStyle/>
          <a:p>
            <a:pPr algn="r"/>
            <a:r>
              <a:rPr lang="en-US" i="1" dirty="0" smtClean="0"/>
              <a:t>Excel Database</a:t>
            </a:r>
            <a:endParaRPr lang="en-US" i="1" dirty="0"/>
          </a:p>
        </p:txBody>
      </p:sp>
      <p:sp>
        <p:nvSpPr>
          <p:cNvPr id="3" name="Text Placeholder 2"/>
          <p:cNvSpPr>
            <a:spLocks noGrp="1"/>
          </p:cNvSpPr>
          <p:nvPr>
            <p:ph type="body" idx="1"/>
          </p:nvPr>
        </p:nvSpPr>
        <p:spPr>
          <a:xfrm>
            <a:off x="623888" y="2232026"/>
            <a:ext cx="7886700" cy="4097337"/>
          </a:xfrm>
        </p:spPr>
        <p:txBody>
          <a:bodyPr/>
          <a:lstStyle/>
          <a:p>
            <a:pPr marL="342900" indent="-342900">
              <a:buFont typeface="Arial" panose="020B0604020202020204" pitchFamily="34" charset="0"/>
              <a:buChar char="•"/>
            </a:pPr>
            <a:r>
              <a:rPr lang="en-US" dirty="0" smtClean="0"/>
              <a:t>A simple MS Excel workbook can be used to house data collected on paper forms, but must be kept well </a:t>
            </a:r>
            <a:r>
              <a:rPr lang="en-US" dirty="0" smtClean="0"/>
              <a:t>organized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If you want to report out based on referral network activity, then must ensure data is collected and updated in the Excel database expediently and </a:t>
            </a:r>
            <a:r>
              <a:rPr lang="en-US" dirty="0" smtClean="0"/>
              <a:t>accurately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Excel is great for quick data analysis</a:t>
            </a:r>
            <a:endParaRPr lang="en-US" dirty="0"/>
          </a:p>
        </p:txBody>
      </p:sp>
    </p:spTree>
    <p:extLst>
      <p:ext uri="{BB962C8B-B14F-4D97-AF65-F5344CB8AC3E}">
        <p14:creationId xmlns:p14="http://schemas.microsoft.com/office/powerpoint/2010/main" val="2399875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38140"/>
            <a:ext cx="7886700" cy="1919286"/>
          </a:xfrm>
          <a:solidFill>
            <a:schemeClr val="accent1">
              <a:lumMod val="40000"/>
              <a:lumOff val="60000"/>
            </a:schemeClr>
          </a:solidFill>
        </p:spPr>
        <p:txBody>
          <a:bodyPr/>
          <a:lstStyle/>
          <a:p>
            <a:pPr algn="r"/>
            <a:r>
              <a:rPr lang="en-US" i="1" dirty="0" smtClean="0"/>
              <a:t>Choosing Between Access and Excel</a:t>
            </a:r>
            <a:endParaRPr lang="en-US" i="1" dirty="0"/>
          </a:p>
        </p:txBody>
      </p:sp>
      <p:sp>
        <p:nvSpPr>
          <p:cNvPr id="3" name="Text Placeholder 2"/>
          <p:cNvSpPr>
            <a:spLocks noGrp="1"/>
          </p:cNvSpPr>
          <p:nvPr>
            <p:ph type="body" idx="1"/>
          </p:nvPr>
        </p:nvSpPr>
        <p:spPr>
          <a:xfrm>
            <a:off x="2333362" y="8532815"/>
            <a:ext cx="8520375" cy="1953243"/>
          </a:xfrm>
        </p:spPr>
        <p:txBody>
          <a:bodyPr/>
          <a:lstStyle/>
          <a:p>
            <a:endParaRPr lang="en-US" dirty="0"/>
          </a:p>
        </p:txBody>
      </p:sp>
      <p:pic>
        <p:nvPicPr>
          <p:cNvPr id="1026" name="Picture 2" descr="Excel vs Access Outline cl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24" y="2800350"/>
            <a:ext cx="7614550" cy="310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82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95303"/>
            <a:ext cx="7886700" cy="1219198"/>
          </a:xfrm>
          <a:solidFill>
            <a:schemeClr val="accent1">
              <a:lumMod val="40000"/>
              <a:lumOff val="60000"/>
            </a:schemeClr>
          </a:solidFill>
        </p:spPr>
        <p:txBody>
          <a:bodyPr>
            <a:normAutofit/>
          </a:bodyPr>
          <a:lstStyle/>
          <a:p>
            <a:pPr algn="r"/>
            <a:r>
              <a:rPr lang="en-US" i="1" dirty="0" smtClean="0"/>
              <a:t>What about Paper?</a:t>
            </a:r>
            <a:endParaRPr lang="en-US" i="1" dirty="0"/>
          </a:p>
        </p:txBody>
      </p:sp>
      <p:sp>
        <p:nvSpPr>
          <p:cNvPr id="3" name="Text Placeholder 2"/>
          <p:cNvSpPr>
            <a:spLocks noGrp="1"/>
          </p:cNvSpPr>
          <p:nvPr>
            <p:ph type="body" idx="1"/>
          </p:nvPr>
        </p:nvSpPr>
        <p:spPr>
          <a:xfrm>
            <a:off x="623888" y="1889760"/>
            <a:ext cx="7886700" cy="4754880"/>
          </a:xfrm>
        </p:spPr>
        <p:txBody>
          <a:bodyPr>
            <a:normAutofit/>
          </a:bodyPr>
          <a:lstStyle/>
          <a:p>
            <a:pPr marL="342900" indent="-342900">
              <a:buFont typeface="Arial" panose="020B0604020202020204" pitchFamily="34" charset="0"/>
              <a:buChar char="•"/>
            </a:pPr>
            <a:r>
              <a:rPr lang="en-US" dirty="0" smtClean="0"/>
              <a:t>In general, a paper–based referral system should </a:t>
            </a:r>
          </a:p>
          <a:p>
            <a:pPr marL="800100" lvl="1" indent="-342900">
              <a:buFont typeface="Arial" panose="020B0604020202020204" pitchFamily="34" charset="0"/>
              <a:buChar char="•"/>
            </a:pPr>
            <a:r>
              <a:rPr lang="en-US" sz="2400" dirty="0">
                <a:solidFill>
                  <a:schemeClr val="tx1"/>
                </a:solidFill>
              </a:rPr>
              <a:t>C</a:t>
            </a:r>
            <a:r>
              <a:rPr lang="en-US" sz="2400" dirty="0" smtClean="0">
                <a:solidFill>
                  <a:schemeClr val="tx1"/>
                </a:solidFill>
              </a:rPr>
              <a:t>ollect client information to identify them and track progress made over time as part of the system</a:t>
            </a:r>
          </a:p>
          <a:p>
            <a:pPr marL="800100" lvl="1" indent="-342900">
              <a:buFont typeface="Arial" panose="020B0604020202020204" pitchFamily="34" charset="0"/>
              <a:buChar char="•"/>
            </a:pPr>
            <a:r>
              <a:rPr lang="en-US" sz="2400" dirty="0" smtClean="0">
                <a:solidFill>
                  <a:schemeClr val="tx1"/>
                </a:solidFill>
              </a:rPr>
              <a:t>Input new client info and referral history into a register</a:t>
            </a:r>
          </a:p>
          <a:p>
            <a:pPr marL="800100" lvl="1" indent="-342900">
              <a:buFont typeface="Arial" panose="020B0604020202020204" pitchFamily="34" charset="0"/>
              <a:buChar char="•"/>
            </a:pPr>
            <a:r>
              <a:rPr lang="en-US" sz="2400" dirty="0">
                <a:solidFill>
                  <a:schemeClr val="tx1"/>
                </a:solidFill>
              </a:rPr>
              <a:t>U</a:t>
            </a:r>
            <a:r>
              <a:rPr lang="en-US" sz="2400" dirty="0" smtClean="0">
                <a:solidFill>
                  <a:schemeClr val="tx1"/>
                </a:solidFill>
              </a:rPr>
              <a:t>se referral forms when service provider is making a referral</a:t>
            </a:r>
          </a:p>
          <a:p>
            <a:pPr marL="800100" lvl="1" indent="-342900">
              <a:buFont typeface="Arial" panose="020B0604020202020204" pitchFamily="34" charset="0"/>
              <a:buChar char="•"/>
            </a:pPr>
            <a:r>
              <a:rPr lang="en-US" sz="2400" dirty="0" smtClean="0">
                <a:solidFill>
                  <a:schemeClr val="tx1"/>
                </a:solidFill>
              </a:rPr>
              <a:t>Use a separate form (or part of same form) to note when client arrives and service is delivered (or not)</a:t>
            </a:r>
          </a:p>
          <a:p>
            <a:pPr marL="800100" lvl="1" indent="-342900">
              <a:buFont typeface="Arial" panose="020B0604020202020204" pitchFamily="34" charset="0"/>
              <a:buChar char="•"/>
            </a:pPr>
            <a:r>
              <a:rPr lang="en-US" sz="2400" dirty="0" smtClean="0">
                <a:solidFill>
                  <a:schemeClr val="tx1"/>
                </a:solidFill>
              </a:rPr>
              <a:t>Include a referral card for clients to take with them after being referred</a:t>
            </a:r>
          </a:p>
          <a:p>
            <a:pPr marL="800100" lvl="1" indent="-342900">
              <a:buFont typeface="Arial" panose="020B0604020202020204" pitchFamily="34" charset="0"/>
              <a:buChar char="•"/>
            </a:pPr>
            <a:r>
              <a:rPr lang="en-US" sz="2400" dirty="0" smtClean="0">
                <a:solidFill>
                  <a:schemeClr val="tx1"/>
                </a:solidFill>
              </a:rPr>
              <a:t>Include a mechanism for the feedback loop to be closed in the register (referral completion %)</a:t>
            </a:r>
          </a:p>
        </p:txBody>
      </p:sp>
    </p:spTree>
    <p:extLst>
      <p:ext uri="{BB962C8B-B14F-4D97-AF65-F5344CB8AC3E}">
        <p14:creationId xmlns:p14="http://schemas.microsoft.com/office/powerpoint/2010/main" val="192902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29579"/>
            <a:ext cx="7886700" cy="1033461"/>
          </a:xfrm>
          <a:solidFill>
            <a:schemeClr val="accent1">
              <a:lumMod val="40000"/>
              <a:lumOff val="60000"/>
            </a:schemeClr>
          </a:solidFill>
        </p:spPr>
        <p:txBody>
          <a:bodyPr/>
          <a:lstStyle/>
          <a:p>
            <a:pPr algn="r"/>
            <a:r>
              <a:rPr lang="en-US" i="1" dirty="0" smtClean="0"/>
              <a:t>Review Examples</a:t>
            </a:r>
            <a:endParaRPr lang="en-US" i="1" dirty="0"/>
          </a:p>
        </p:txBody>
      </p:sp>
      <p:sp>
        <p:nvSpPr>
          <p:cNvPr id="3" name="Text Placeholder 2"/>
          <p:cNvSpPr>
            <a:spLocks noGrp="1"/>
          </p:cNvSpPr>
          <p:nvPr>
            <p:ph type="body" idx="1"/>
          </p:nvPr>
        </p:nvSpPr>
        <p:spPr>
          <a:xfrm>
            <a:off x="623888" y="1968184"/>
            <a:ext cx="7886700" cy="3487736"/>
          </a:xfrm>
        </p:spPr>
        <p:txBody>
          <a:bodyPr/>
          <a:lstStyle/>
          <a:p>
            <a:pPr marL="342900" indent="-342900">
              <a:buFont typeface="Arial" panose="020B0604020202020204" pitchFamily="34" charset="0"/>
              <a:buChar char="•"/>
            </a:pPr>
            <a:r>
              <a:rPr lang="en-US" dirty="0" smtClean="0"/>
              <a:t>Intake Form (also known as Registration)</a:t>
            </a:r>
          </a:p>
          <a:p>
            <a:pPr marL="342900" indent="-342900">
              <a:buFont typeface="Arial" panose="020B0604020202020204" pitchFamily="34" charset="0"/>
              <a:buChar char="•"/>
            </a:pPr>
            <a:r>
              <a:rPr lang="en-US" dirty="0" smtClean="0"/>
              <a:t>Referral Card</a:t>
            </a:r>
          </a:p>
          <a:p>
            <a:pPr marL="342900" indent="-342900">
              <a:buFont typeface="Arial" panose="020B0604020202020204" pitchFamily="34" charset="0"/>
              <a:buChar char="•"/>
            </a:pPr>
            <a:r>
              <a:rPr lang="en-US" dirty="0" smtClean="0"/>
              <a:t>Referral Form</a:t>
            </a:r>
            <a:endParaRPr lang="en-US" dirty="0"/>
          </a:p>
        </p:txBody>
      </p:sp>
    </p:spTree>
    <p:extLst>
      <p:ext uri="{BB962C8B-B14F-4D97-AF65-F5344CB8AC3E}">
        <p14:creationId xmlns:p14="http://schemas.microsoft.com/office/powerpoint/2010/main" val="509197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38152"/>
            <a:ext cx="7886700" cy="994408"/>
          </a:xfrm>
          <a:solidFill>
            <a:schemeClr val="accent1">
              <a:lumMod val="40000"/>
              <a:lumOff val="60000"/>
            </a:schemeClr>
          </a:solidFill>
        </p:spPr>
        <p:txBody>
          <a:bodyPr/>
          <a:lstStyle/>
          <a:p>
            <a:pPr algn="r"/>
            <a:r>
              <a:rPr lang="en-US" i="1" dirty="0" smtClean="0"/>
              <a:t>Questions to </a:t>
            </a:r>
            <a:r>
              <a:rPr lang="en-US" i="1" dirty="0" smtClean="0"/>
              <a:t>Ask</a:t>
            </a:r>
            <a:endParaRPr lang="en-US" i="1" dirty="0"/>
          </a:p>
        </p:txBody>
      </p:sp>
      <p:sp>
        <p:nvSpPr>
          <p:cNvPr id="3" name="Text Placeholder 2"/>
          <p:cNvSpPr>
            <a:spLocks noGrp="1"/>
          </p:cNvSpPr>
          <p:nvPr>
            <p:ph type="body" idx="1"/>
          </p:nvPr>
        </p:nvSpPr>
        <p:spPr>
          <a:xfrm>
            <a:off x="623888" y="1676400"/>
            <a:ext cx="7886700" cy="5181600"/>
          </a:xfrm>
        </p:spPr>
        <p:txBody>
          <a:bodyPr>
            <a:normAutofit lnSpcReduction="10000"/>
          </a:bodyPr>
          <a:lstStyle/>
          <a:p>
            <a:pPr>
              <a:buFont typeface="Arial" panose="020B0604020202020204" pitchFamily="34" charset="0"/>
              <a:buChar char="•"/>
            </a:pPr>
            <a:r>
              <a:rPr lang="en-US" sz="2600" dirty="0" smtClean="0"/>
              <a:t> How </a:t>
            </a:r>
            <a:r>
              <a:rPr lang="en-US" sz="2600" dirty="0"/>
              <a:t>do you want to </a:t>
            </a:r>
            <a:r>
              <a:rPr lang="en-US" sz="2600" dirty="0" smtClean="0"/>
              <a:t>organize </a:t>
            </a:r>
            <a:r>
              <a:rPr lang="en-US" sz="2600" dirty="0"/>
              <a:t>your data?</a:t>
            </a:r>
          </a:p>
          <a:p>
            <a:pPr marL="742950" lvl="1" indent="-285750">
              <a:buFont typeface="Arial" panose="020B0604020202020204" pitchFamily="34" charset="0"/>
              <a:buChar char="•"/>
            </a:pPr>
            <a:r>
              <a:rPr lang="en-US" sz="2600" dirty="0">
                <a:solidFill>
                  <a:schemeClr val="tx1"/>
                </a:solidFill>
              </a:rPr>
              <a:t>Repetitive? Duplication?</a:t>
            </a:r>
          </a:p>
          <a:p>
            <a:pPr marL="742950" lvl="1" indent="-285750">
              <a:buFont typeface="Arial" panose="020B0604020202020204" pitchFamily="34" charset="0"/>
              <a:buChar char="•"/>
            </a:pPr>
            <a:r>
              <a:rPr lang="en-US" sz="2600" dirty="0">
                <a:solidFill>
                  <a:schemeClr val="tx1"/>
                </a:solidFill>
              </a:rPr>
              <a:t>Action tracking/event management?</a:t>
            </a:r>
          </a:p>
          <a:p>
            <a:pPr>
              <a:buFont typeface="Arial" panose="020B0604020202020204" pitchFamily="34" charset="0"/>
              <a:buChar char="•"/>
            </a:pPr>
            <a:r>
              <a:rPr lang="en-US" sz="2600" dirty="0" smtClean="0"/>
              <a:t> Are </a:t>
            </a:r>
            <a:r>
              <a:rPr lang="en-US" sz="2600" dirty="0"/>
              <a:t>you storing and managing, or storing and </a:t>
            </a:r>
            <a:r>
              <a:rPr lang="en-US" sz="2600" dirty="0" smtClean="0"/>
              <a:t>analyzing?</a:t>
            </a:r>
            <a:endParaRPr lang="en-US" sz="2600" dirty="0"/>
          </a:p>
          <a:p>
            <a:pPr>
              <a:buFont typeface="Arial" panose="020B0604020202020204" pitchFamily="34" charset="0"/>
              <a:buChar char="•"/>
            </a:pPr>
            <a:r>
              <a:rPr lang="en-US" sz="2600" dirty="0" smtClean="0"/>
              <a:t> How </a:t>
            </a:r>
            <a:r>
              <a:rPr lang="en-US" sz="2600" dirty="0"/>
              <a:t>much data do you have?</a:t>
            </a:r>
          </a:p>
          <a:p>
            <a:pPr marL="742950" lvl="1" indent="-285750">
              <a:buFont typeface="Arial" panose="020B0604020202020204" pitchFamily="34" charset="0"/>
              <a:buChar char="•"/>
            </a:pPr>
            <a:r>
              <a:rPr lang="en-US" sz="2600" dirty="0">
                <a:solidFill>
                  <a:schemeClr val="tx1"/>
                </a:solidFill>
              </a:rPr>
              <a:t>Text?</a:t>
            </a:r>
          </a:p>
          <a:p>
            <a:pPr marL="742950" lvl="1" indent="-285750">
              <a:buFont typeface="Arial" panose="020B0604020202020204" pitchFamily="34" charset="0"/>
              <a:buChar char="•"/>
            </a:pPr>
            <a:r>
              <a:rPr lang="en-US" sz="2600" dirty="0">
                <a:solidFill>
                  <a:schemeClr val="tx1"/>
                </a:solidFill>
              </a:rPr>
              <a:t>Numerical?</a:t>
            </a:r>
          </a:p>
          <a:p>
            <a:pPr>
              <a:buFont typeface="Arial" panose="020B0604020202020204" pitchFamily="34" charset="0"/>
              <a:buChar char="•"/>
            </a:pPr>
            <a:r>
              <a:rPr lang="en-US" sz="2600" dirty="0" smtClean="0"/>
              <a:t> Do </a:t>
            </a:r>
            <a:r>
              <a:rPr lang="en-US" sz="2600" dirty="0"/>
              <a:t>you require formatting for sharable output</a:t>
            </a:r>
            <a:r>
              <a:rPr lang="en-US" sz="2600" dirty="0" smtClean="0"/>
              <a:t>?</a:t>
            </a:r>
          </a:p>
          <a:p>
            <a:pPr>
              <a:buFont typeface="Arial" panose="020B0604020202020204" pitchFamily="34" charset="0"/>
              <a:buChar char="•"/>
            </a:pPr>
            <a:r>
              <a:rPr lang="en-US" sz="2600" dirty="0" smtClean="0"/>
              <a:t> Do </a:t>
            </a:r>
            <a:r>
              <a:rPr lang="en-US" sz="2600" dirty="0" smtClean="0"/>
              <a:t>you or a lead have familiarity with Excel and/or Access</a:t>
            </a:r>
          </a:p>
          <a:p>
            <a:pPr>
              <a:buFont typeface="Arial" panose="020B0604020202020204" pitchFamily="34" charset="0"/>
              <a:buChar char="•"/>
            </a:pPr>
            <a:r>
              <a:rPr lang="en-US" sz="2600" dirty="0" smtClean="0"/>
              <a:t> What </a:t>
            </a:r>
            <a:r>
              <a:rPr lang="en-US" sz="2600" dirty="0" smtClean="0"/>
              <a:t>about a computer</a:t>
            </a:r>
            <a:r>
              <a:rPr lang="en-US" sz="2600" dirty="0" smtClean="0"/>
              <a:t>?</a:t>
            </a:r>
            <a:endParaRPr lang="en-US" sz="2600" dirty="0" smtClean="0"/>
          </a:p>
        </p:txBody>
      </p:sp>
    </p:spTree>
    <p:extLst>
      <p:ext uri="{BB962C8B-B14F-4D97-AF65-F5344CB8AC3E}">
        <p14:creationId xmlns:p14="http://schemas.microsoft.com/office/powerpoint/2010/main" val="3415346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r"/>
            <a:r>
              <a:rPr lang="en-US" i="1" dirty="0" smtClean="0"/>
              <a:t>Paper vs Mobile Referral Systems</a:t>
            </a:r>
            <a:endParaRPr lang="en-US" i="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13757911"/>
              </p:ext>
            </p:extLst>
          </p:nvPr>
        </p:nvGraphicFramePr>
        <p:xfrm>
          <a:off x="628650" y="2982586"/>
          <a:ext cx="7886700" cy="3677294"/>
        </p:xfrm>
        <a:graphic>
          <a:graphicData uri="http://schemas.openxmlformats.org/drawingml/2006/table">
            <a:tbl>
              <a:tblPr firstRow="1" bandRow="1">
                <a:tableStyleId>{5C22544A-7EE6-4342-B048-85BDC9FD1C3A}</a:tableStyleId>
              </a:tblPr>
              <a:tblGrid>
                <a:gridCol w="2628900"/>
                <a:gridCol w="2628900"/>
                <a:gridCol w="2628900"/>
              </a:tblGrid>
              <a:tr h="490278">
                <a:tc>
                  <a:txBody>
                    <a:bodyPr/>
                    <a:lstStyle/>
                    <a:p>
                      <a:endParaRPr lang="en-US" sz="2400" dirty="0"/>
                    </a:p>
                  </a:txBody>
                  <a:tcPr/>
                </a:tc>
                <a:tc>
                  <a:txBody>
                    <a:bodyPr/>
                    <a:lstStyle/>
                    <a:p>
                      <a:r>
                        <a:rPr lang="en-US" sz="2400" dirty="0" smtClean="0"/>
                        <a:t>Paper Based</a:t>
                      </a:r>
                      <a:endParaRPr lang="en-US" sz="2400" dirty="0"/>
                    </a:p>
                  </a:txBody>
                  <a:tcPr/>
                </a:tc>
                <a:tc>
                  <a:txBody>
                    <a:bodyPr/>
                    <a:lstStyle/>
                    <a:p>
                      <a:r>
                        <a:rPr lang="en-US" sz="2400" dirty="0" smtClean="0"/>
                        <a:t>Mobile Based</a:t>
                      </a:r>
                      <a:endParaRPr lang="en-US" sz="2400" dirty="0"/>
                    </a:p>
                  </a:txBody>
                  <a:tcPr/>
                </a:tc>
              </a:tr>
              <a:tr h="1571576">
                <a:tc>
                  <a:txBody>
                    <a:bodyPr/>
                    <a:lstStyle/>
                    <a:p>
                      <a:pPr algn="ctr"/>
                      <a:r>
                        <a:rPr lang="en-US" sz="2400" i="1" dirty="0" smtClean="0"/>
                        <a:t>Initial Costs</a:t>
                      </a:r>
                      <a:endParaRPr lang="en-US" sz="2400" i="1" dirty="0"/>
                    </a:p>
                  </a:txBody>
                  <a:tcPr anchor="ctr"/>
                </a:tc>
                <a:tc>
                  <a:txBody>
                    <a:bodyPr/>
                    <a:lstStyle/>
                    <a:p>
                      <a:pPr marL="457200" indent="-457200">
                        <a:buFont typeface="+mj-lt"/>
                        <a:buAutoNum type="arabicPeriod"/>
                      </a:pPr>
                      <a:r>
                        <a:rPr lang="en-US" sz="2000" dirty="0" smtClean="0"/>
                        <a:t>Database Development</a:t>
                      </a:r>
                    </a:p>
                    <a:p>
                      <a:pPr marL="457200" indent="-457200">
                        <a:buFont typeface="+mj-lt"/>
                        <a:buAutoNum type="arabicPeriod"/>
                      </a:pPr>
                      <a:r>
                        <a:rPr lang="en-US" sz="2000" dirty="0" smtClean="0"/>
                        <a:t>Printing</a:t>
                      </a:r>
                      <a:r>
                        <a:rPr lang="en-US" sz="2000" baseline="0" dirty="0" smtClean="0"/>
                        <a:t> (high)</a:t>
                      </a:r>
                      <a:endParaRPr lang="en-US" sz="2000" dirty="0" smtClean="0"/>
                    </a:p>
                    <a:p>
                      <a:pPr marL="457200" indent="-457200">
                        <a:buFont typeface="+mj-lt"/>
                        <a:buAutoNum type="arabicPeriod"/>
                      </a:pPr>
                      <a:r>
                        <a:rPr lang="en-US" sz="2000" dirty="0" smtClean="0"/>
                        <a:t>Training</a:t>
                      </a:r>
                      <a:endParaRPr lang="en-US" sz="2000" dirty="0"/>
                    </a:p>
                  </a:txBody>
                  <a:tcPr/>
                </a:tc>
                <a:tc>
                  <a:txBody>
                    <a:bodyPr/>
                    <a:lstStyle/>
                    <a:p>
                      <a:pPr marL="457200" indent="-457200">
                        <a:buFont typeface="+mj-lt"/>
                        <a:buAutoNum type="arabicPeriod"/>
                      </a:pPr>
                      <a:r>
                        <a:rPr lang="en-US" sz="2000" dirty="0" smtClean="0"/>
                        <a:t>Database</a:t>
                      </a:r>
                      <a:r>
                        <a:rPr lang="en-US" sz="2000" baseline="0" dirty="0" smtClean="0"/>
                        <a:t> Development</a:t>
                      </a:r>
                    </a:p>
                    <a:p>
                      <a:pPr marL="457200" indent="-457200">
                        <a:buFont typeface="+mj-lt"/>
                        <a:buAutoNum type="arabicPeriod"/>
                      </a:pPr>
                      <a:r>
                        <a:rPr lang="en-US" sz="2000" baseline="0" dirty="0" smtClean="0"/>
                        <a:t>Phones or Tables</a:t>
                      </a:r>
                    </a:p>
                    <a:p>
                      <a:pPr marL="457200" indent="-457200">
                        <a:buFont typeface="+mj-lt"/>
                        <a:buAutoNum type="arabicPeriod"/>
                      </a:pPr>
                      <a:r>
                        <a:rPr lang="en-US" sz="2000" baseline="0" dirty="0" smtClean="0"/>
                        <a:t>Printing (low)</a:t>
                      </a:r>
                    </a:p>
                    <a:p>
                      <a:pPr marL="457200" indent="-457200">
                        <a:buFont typeface="+mj-lt"/>
                        <a:buAutoNum type="arabicPeriod"/>
                      </a:pPr>
                      <a:r>
                        <a:rPr lang="en-US" sz="2000" baseline="0" dirty="0" smtClean="0"/>
                        <a:t>Training</a:t>
                      </a:r>
                      <a:endParaRPr lang="en-US" sz="2000" dirty="0"/>
                    </a:p>
                  </a:txBody>
                  <a:tcPr/>
                </a:tc>
              </a:tr>
              <a:tr h="1571576">
                <a:tc>
                  <a:txBody>
                    <a:bodyPr/>
                    <a:lstStyle/>
                    <a:p>
                      <a:pPr algn="ctr"/>
                      <a:r>
                        <a:rPr lang="en-US" sz="2400" i="1" dirty="0" smtClean="0"/>
                        <a:t>Recurring Costs</a:t>
                      </a:r>
                      <a:endParaRPr lang="en-US" sz="2400" i="1" dirty="0"/>
                    </a:p>
                  </a:txBody>
                  <a:tcPr anchor="ctr"/>
                </a:tc>
                <a:tc>
                  <a:txBody>
                    <a:bodyPr/>
                    <a:lstStyle/>
                    <a:p>
                      <a:pPr marL="457200" indent="-457200">
                        <a:buFont typeface="+mj-lt"/>
                        <a:buAutoNum type="arabicPeriod"/>
                      </a:pPr>
                      <a:r>
                        <a:rPr lang="en-US" sz="2000" dirty="0" smtClean="0"/>
                        <a:t>Staff LOE</a:t>
                      </a:r>
                    </a:p>
                    <a:p>
                      <a:pPr marL="457200" indent="-457200">
                        <a:buFont typeface="+mj-lt"/>
                        <a:buAutoNum type="arabicPeriod"/>
                      </a:pPr>
                      <a:r>
                        <a:rPr lang="en-US" sz="2000" dirty="0" smtClean="0"/>
                        <a:t>Printing</a:t>
                      </a:r>
                    </a:p>
                    <a:p>
                      <a:pPr marL="457200" indent="-457200">
                        <a:buFont typeface="+mj-lt"/>
                        <a:buAutoNum type="arabicPeriod"/>
                      </a:pPr>
                      <a:r>
                        <a:rPr lang="en-US" sz="2000" dirty="0" smtClean="0"/>
                        <a:t>Management</a:t>
                      </a:r>
                    </a:p>
                    <a:p>
                      <a:pPr marL="457200" indent="-457200">
                        <a:buFont typeface="+mj-lt"/>
                        <a:buAutoNum type="arabicPeriod"/>
                      </a:pPr>
                      <a:r>
                        <a:rPr lang="en-US" sz="2000" dirty="0" smtClean="0"/>
                        <a:t>Data</a:t>
                      </a:r>
                      <a:r>
                        <a:rPr lang="en-US" sz="2000" baseline="0" dirty="0" smtClean="0"/>
                        <a:t> Entry</a:t>
                      </a:r>
                      <a:endParaRPr lang="en-US" sz="2000" dirty="0"/>
                    </a:p>
                  </a:txBody>
                  <a:tcPr/>
                </a:tc>
                <a:tc>
                  <a:txBody>
                    <a:bodyPr/>
                    <a:lstStyle/>
                    <a:p>
                      <a:pPr marL="457200" indent="-457200">
                        <a:buFont typeface="+mj-lt"/>
                        <a:buAutoNum type="arabicPeriod"/>
                      </a:pPr>
                      <a:r>
                        <a:rPr lang="en-US" sz="2000" dirty="0" smtClean="0"/>
                        <a:t>Staff LOE</a:t>
                      </a:r>
                    </a:p>
                    <a:p>
                      <a:pPr marL="457200" indent="-457200">
                        <a:buFont typeface="+mj-lt"/>
                        <a:buAutoNum type="arabicPeriod"/>
                      </a:pPr>
                      <a:r>
                        <a:rPr lang="en-US" sz="2000" dirty="0" smtClean="0"/>
                        <a:t>Printing</a:t>
                      </a:r>
                    </a:p>
                    <a:p>
                      <a:pPr marL="457200" indent="-457200">
                        <a:buFont typeface="+mj-lt"/>
                        <a:buAutoNum type="arabicPeriod"/>
                      </a:pPr>
                      <a:r>
                        <a:rPr lang="en-US" sz="2000" dirty="0" smtClean="0"/>
                        <a:t>Management</a:t>
                      </a:r>
                    </a:p>
                    <a:p>
                      <a:pPr marL="457200" indent="-457200">
                        <a:buFont typeface="+mj-lt"/>
                        <a:buAutoNum type="arabicPeriod"/>
                      </a:pPr>
                      <a:r>
                        <a:rPr lang="en-US" sz="2000" dirty="0" smtClean="0"/>
                        <a:t>Data Bundles</a:t>
                      </a:r>
                      <a:endParaRPr lang="en-US" sz="2000" dirty="0"/>
                    </a:p>
                  </a:txBody>
                  <a:tcPr/>
                </a:tc>
              </a:tr>
            </a:tbl>
          </a:graphicData>
        </a:graphic>
      </p:graphicFrame>
      <p:sp>
        <p:nvSpPr>
          <p:cNvPr id="3" name="TextBox 2"/>
          <p:cNvSpPr txBox="1"/>
          <p:nvPr/>
        </p:nvSpPr>
        <p:spPr>
          <a:xfrm>
            <a:off x="628650" y="1874520"/>
            <a:ext cx="7886700" cy="1292662"/>
          </a:xfrm>
          <a:prstGeom prst="rect">
            <a:avLst/>
          </a:prstGeom>
          <a:noFill/>
        </p:spPr>
        <p:txBody>
          <a:bodyPr wrap="square" rtlCol="0">
            <a:spAutoFit/>
          </a:bodyPr>
          <a:lstStyle/>
          <a:p>
            <a:r>
              <a:rPr lang="en-US" sz="2000" dirty="0"/>
              <a:t>Paper may make the most sense for you all</a:t>
            </a:r>
            <a:r>
              <a:rPr lang="en-US" sz="2000" b="1" dirty="0"/>
              <a:t>, especially because LIFT cannot support</a:t>
            </a:r>
            <a:r>
              <a:rPr lang="en-US" sz="2000" dirty="0"/>
              <a:t>, but don’t forget that paper also will require resource investments!</a:t>
            </a:r>
          </a:p>
          <a:p>
            <a:endParaRPr lang="en-US" dirty="0"/>
          </a:p>
        </p:txBody>
      </p:sp>
    </p:spTree>
    <p:extLst>
      <p:ext uri="{BB962C8B-B14F-4D97-AF65-F5344CB8AC3E}">
        <p14:creationId xmlns:p14="http://schemas.microsoft.com/office/powerpoint/2010/main" val="41462308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LIFT Case Studies</a:t>
            </a:r>
            <a:br>
              <a:rPr lang="en-US" dirty="0" smtClean="0"/>
            </a:br>
            <a:endParaRPr lang="en-US" sz="44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1522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80990"/>
            <a:ext cx="7886700" cy="1647824"/>
          </a:xfrm>
          <a:solidFill>
            <a:schemeClr val="accent5">
              <a:lumMod val="60000"/>
              <a:lumOff val="40000"/>
            </a:schemeClr>
          </a:solidFill>
        </p:spPr>
        <p:txBody>
          <a:bodyPr>
            <a:normAutofit fontScale="90000"/>
          </a:bodyPr>
          <a:lstStyle/>
          <a:p>
            <a:pPr algn="r"/>
            <a:r>
              <a:rPr lang="en-US" i="1" dirty="0">
                <a:solidFill>
                  <a:schemeClr val="bg1"/>
                </a:solidFill>
              </a:rPr>
              <a:t>Brief Review of LIFT Site Worksheet</a:t>
            </a:r>
          </a:p>
        </p:txBody>
      </p:sp>
      <p:sp>
        <p:nvSpPr>
          <p:cNvPr id="3" name="Text Placeholder 2"/>
          <p:cNvSpPr>
            <a:spLocks noGrp="1"/>
          </p:cNvSpPr>
          <p:nvPr>
            <p:ph type="body" idx="1"/>
          </p:nvPr>
        </p:nvSpPr>
        <p:spPr>
          <a:xfrm>
            <a:off x="623888" y="2100264"/>
            <a:ext cx="7886700" cy="4422456"/>
          </a:xfrm>
        </p:spPr>
        <p:txBody>
          <a:bodyPr>
            <a:normAutofit/>
          </a:bodyPr>
          <a:lstStyle/>
          <a:p>
            <a:pPr marL="342900" indent="-342900">
              <a:buFont typeface="Arial" panose="020B0604020202020204" pitchFamily="34" charset="0"/>
              <a:buChar char="•"/>
            </a:pPr>
            <a:r>
              <a:rPr lang="en-US" dirty="0" smtClean="0"/>
              <a:t>Let’s take a few minutes and go through the worksheet outlining some referral systems that LIFT has helped implement across our project </a:t>
            </a:r>
            <a:r>
              <a:rPr lang="en-US" dirty="0" smtClean="0"/>
              <a:t>countries</a:t>
            </a:r>
          </a:p>
          <a:p>
            <a:pPr marL="342900"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sz="2400" dirty="0">
                <a:solidFill>
                  <a:schemeClr val="tx1"/>
                </a:solidFill>
              </a:rPr>
              <a:t>P</a:t>
            </a:r>
            <a:r>
              <a:rPr lang="en-US" sz="2400" dirty="0" smtClean="0">
                <a:solidFill>
                  <a:schemeClr val="tx1"/>
                </a:solidFill>
              </a:rPr>
              <a:t>art </a:t>
            </a:r>
            <a:r>
              <a:rPr lang="en-US" sz="2400" dirty="0" smtClean="0">
                <a:solidFill>
                  <a:schemeClr val="tx1"/>
                </a:solidFill>
              </a:rPr>
              <a:t>of LIFT’s mandate is to contribute to the evidence-base around establishing clinic-community linkages via things like referral </a:t>
            </a:r>
            <a:r>
              <a:rPr lang="en-US" sz="2400" dirty="0" smtClean="0">
                <a:solidFill>
                  <a:schemeClr val="tx1"/>
                </a:solidFill>
              </a:rPr>
              <a:t>systems</a:t>
            </a:r>
          </a:p>
          <a:p>
            <a:pPr marL="800100" lvl="1" indent="-342900">
              <a:buFont typeface="Arial" panose="020B0604020202020204" pitchFamily="34" charset="0"/>
              <a:buChar char="•"/>
            </a:pPr>
            <a:endParaRPr lang="en-US" sz="2400" dirty="0">
              <a:solidFill>
                <a:schemeClr val="tx1"/>
              </a:solidFill>
            </a:endParaRPr>
          </a:p>
          <a:p>
            <a:pPr marL="800100" lvl="1" indent="-342900">
              <a:buFont typeface="Arial" panose="020B0604020202020204" pitchFamily="34" charset="0"/>
              <a:buChar char="•"/>
            </a:pPr>
            <a:r>
              <a:rPr lang="en-US" sz="2400" dirty="0" smtClean="0">
                <a:solidFill>
                  <a:schemeClr val="tx1"/>
                </a:solidFill>
              </a:rPr>
              <a:t>**Open system comparison Word Doc on Computer</a:t>
            </a:r>
            <a:endParaRPr lang="en-US" sz="2400" dirty="0" smtClean="0">
              <a:solidFill>
                <a:schemeClr val="tx1"/>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16631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171700"/>
            <a:ext cx="7886700" cy="4472940"/>
          </a:xfrm>
        </p:spPr>
        <p:txBody>
          <a:bodyPr>
            <a:normAutofit lnSpcReduction="10000"/>
          </a:bodyPr>
          <a:lstStyle/>
          <a:p>
            <a:pPr marL="342900" indent="-342900">
              <a:buFont typeface="Arial" panose="020B0604020202020204" pitchFamily="34" charset="0"/>
              <a:buChar char="•"/>
            </a:pPr>
            <a:r>
              <a:rPr lang="en-US" dirty="0"/>
              <a:t>You can see that there are a number of different options we’ve tried – many successes, but not without challenges!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It </a:t>
            </a:r>
            <a:r>
              <a:rPr lang="en-US" dirty="0"/>
              <a:t>is possible that KRN members could choose one of these approaches, and, if so, LIFT would be happy to share some </a:t>
            </a:r>
            <a:r>
              <a:rPr lang="en-US" dirty="0" smtClean="0"/>
              <a:t>tool templates </a:t>
            </a:r>
            <a:r>
              <a:rPr lang="en-US" dirty="0"/>
              <a:t>with </a:t>
            </a:r>
            <a:r>
              <a:rPr lang="en-US" dirty="0" smtClean="0"/>
              <a:t>you</a:t>
            </a:r>
          </a:p>
          <a:p>
            <a:pPr marL="800100" lvl="1" indent="-342900">
              <a:buFont typeface="Arial" panose="020B0604020202020204" pitchFamily="34" charset="0"/>
              <a:buChar char="•"/>
            </a:pPr>
            <a:r>
              <a:rPr lang="en-US" dirty="0" smtClean="0">
                <a:solidFill>
                  <a:schemeClr val="tx1"/>
                </a:solidFill>
              </a:rPr>
              <a:t>Let Zach know!</a:t>
            </a:r>
            <a:endParaRPr lang="en-US" dirty="0">
              <a:solidFill>
                <a:schemeClr val="tx1"/>
              </a:solidFill>
            </a:endParaRP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On </a:t>
            </a:r>
            <a:r>
              <a:rPr lang="en-US" dirty="0"/>
              <a:t>the other hand, you may decide to try a hybrid approach, or combination of different things</a:t>
            </a:r>
          </a:p>
          <a:p>
            <a:pPr marL="800100" lvl="1" indent="-342900">
              <a:buFont typeface="Arial" panose="020B0604020202020204" pitchFamily="34" charset="0"/>
              <a:buChar char="•"/>
            </a:pPr>
            <a:r>
              <a:rPr lang="en-US" dirty="0">
                <a:solidFill>
                  <a:schemeClr val="tx1"/>
                </a:solidFill>
              </a:rPr>
              <a:t>This is completely fine, so long as you agree, are committed to the system and actively participate for the benefit of your clients!</a:t>
            </a:r>
          </a:p>
          <a:p>
            <a:endParaRPr lang="en-US" dirty="0"/>
          </a:p>
        </p:txBody>
      </p:sp>
      <p:sp>
        <p:nvSpPr>
          <p:cNvPr id="4" name="Title 1"/>
          <p:cNvSpPr>
            <a:spLocks noGrp="1"/>
          </p:cNvSpPr>
          <p:nvPr>
            <p:ph type="title"/>
          </p:nvPr>
        </p:nvSpPr>
        <p:spPr>
          <a:xfrm>
            <a:off x="623888" y="271464"/>
            <a:ext cx="7886700" cy="1571624"/>
          </a:xfrm>
          <a:solidFill>
            <a:schemeClr val="accent5">
              <a:lumMod val="60000"/>
              <a:lumOff val="40000"/>
            </a:schemeClr>
          </a:solidFill>
        </p:spPr>
        <p:txBody>
          <a:bodyPr>
            <a:normAutofit fontScale="90000"/>
          </a:bodyPr>
          <a:lstStyle/>
          <a:p>
            <a:pPr algn="r"/>
            <a:r>
              <a:rPr lang="en-US" i="1" dirty="0">
                <a:solidFill>
                  <a:schemeClr val="bg1"/>
                </a:solidFill>
              </a:rPr>
              <a:t>Brief Review of LIFT Site Worksheet</a:t>
            </a:r>
          </a:p>
        </p:txBody>
      </p:sp>
    </p:spTree>
    <p:extLst>
      <p:ext uri="{BB962C8B-B14F-4D97-AF65-F5344CB8AC3E}">
        <p14:creationId xmlns:p14="http://schemas.microsoft.com/office/powerpoint/2010/main" val="1461567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r"/>
            <a:r>
              <a:rPr lang="en-US" i="1" dirty="0" smtClean="0"/>
              <a:t>LIFT &amp; Service Providers</a:t>
            </a:r>
            <a:endParaRPr lang="en-US" i="1" dirty="0"/>
          </a:p>
        </p:txBody>
      </p:sp>
      <p:sp>
        <p:nvSpPr>
          <p:cNvPr id="3" name="Content Placeholder 2"/>
          <p:cNvSpPr>
            <a:spLocks noGrp="1"/>
          </p:cNvSpPr>
          <p:nvPr>
            <p:ph idx="1"/>
          </p:nvPr>
        </p:nvSpPr>
        <p:spPr>
          <a:xfrm>
            <a:off x="628650" y="1825624"/>
            <a:ext cx="7886700" cy="4818063"/>
          </a:xfrm>
        </p:spPr>
        <p:txBody>
          <a:bodyPr>
            <a:normAutofit fontScale="92500" lnSpcReduction="10000"/>
          </a:bodyPr>
          <a:lstStyle/>
          <a:p>
            <a:r>
              <a:rPr lang="en-US" dirty="0" smtClean="0"/>
              <a:t>LIFT works with local service providers in DRC, Lesotho, Malawi, Namibia, Tanzania and Zambia</a:t>
            </a:r>
          </a:p>
          <a:p>
            <a:r>
              <a:rPr lang="en-US" dirty="0" smtClean="0"/>
              <a:t>LIFT works with the following services:</a:t>
            </a:r>
          </a:p>
          <a:p>
            <a:pPr lvl="1"/>
            <a:r>
              <a:rPr lang="en-US" dirty="0" smtClean="0"/>
              <a:t>Nutrition and HIV (our mandate from PEPFAR/USAID)</a:t>
            </a:r>
          </a:p>
          <a:p>
            <a:pPr lvl="1"/>
            <a:r>
              <a:rPr lang="en-US" dirty="0" smtClean="0"/>
              <a:t>Economic Strengthening</a:t>
            </a:r>
          </a:p>
          <a:p>
            <a:pPr lvl="1"/>
            <a:r>
              <a:rPr lang="en-US" dirty="0" smtClean="0"/>
              <a:t>Livelihoods</a:t>
            </a:r>
          </a:p>
          <a:p>
            <a:pPr lvl="1"/>
            <a:r>
              <a:rPr lang="en-US" dirty="0" smtClean="0"/>
              <a:t>Food Security</a:t>
            </a:r>
            <a:endParaRPr lang="en-US" dirty="0"/>
          </a:p>
          <a:p>
            <a:r>
              <a:rPr lang="en-US" dirty="0" smtClean="0"/>
              <a:t>We often say “ES/L/FS”</a:t>
            </a:r>
          </a:p>
          <a:p>
            <a:r>
              <a:rPr lang="en-US" dirty="0" smtClean="0"/>
              <a:t>In Malawi we work with the MOH’s NCST Program (Nutrition Care, Support and Treatment), specifically in Balaka, Lilongwe and Kasungu Districts</a:t>
            </a:r>
          </a:p>
          <a:p>
            <a:pPr lvl="1"/>
            <a:r>
              <a:rPr lang="en-US" dirty="0" smtClean="0"/>
              <a:t>We use two different “approaches” in these three districts</a:t>
            </a:r>
          </a:p>
          <a:p>
            <a:pPr lvl="1"/>
            <a:r>
              <a:rPr lang="en-US" dirty="0" smtClean="0"/>
              <a:t>We will explain them more later</a:t>
            </a:r>
            <a:endParaRPr lang="en-US" dirty="0"/>
          </a:p>
        </p:txBody>
      </p:sp>
    </p:spTree>
    <p:extLst>
      <p:ext uri="{BB962C8B-B14F-4D97-AF65-F5344CB8AC3E}">
        <p14:creationId xmlns:p14="http://schemas.microsoft.com/office/powerpoint/2010/main" val="40547092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Namibia Example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92844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r"/>
            <a:r>
              <a:rPr lang="en-US" sz="4000" i="1" dirty="0">
                <a:solidFill>
                  <a:schemeClr val="bg1"/>
                </a:solidFill>
              </a:rPr>
              <a:t>Referral </a:t>
            </a:r>
            <a:r>
              <a:rPr lang="en-US" sz="4000" i="1" dirty="0" smtClean="0">
                <a:solidFill>
                  <a:schemeClr val="bg1"/>
                </a:solidFill>
              </a:rPr>
              <a:t>Resources</a:t>
            </a:r>
            <a:br>
              <a:rPr lang="en-US" sz="4000" i="1" dirty="0" smtClean="0">
                <a:solidFill>
                  <a:schemeClr val="bg1"/>
                </a:solidFill>
              </a:rPr>
            </a:br>
            <a:r>
              <a:rPr lang="en-US" sz="2000" i="1" dirty="0" smtClean="0">
                <a:solidFill>
                  <a:schemeClr val="bg1"/>
                </a:solidFill>
              </a:rPr>
              <a:t>Namibia Example</a:t>
            </a:r>
            <a:endParaRPr lang="en-US" sz="4000" i="1" dirty="0">
              <a:solidFill>
                <a:schemeClr val="bg1"/>
              </a:solidFill>
            </a:endParaRPr>
          </a:p>
        </p:txBody>
      </p:sp>
      <p:sp>
        <p:nvSpPr>
          <p:cNvPr id="3" name="Content Placeholder 2"/>
          <p:cNvSpPr>
            <a:spLocks noGrp="1"/>
          </p:cNvSpPr>
          <p:nvPr>
            <p:ph idx="1"/>
          </p:nvPr>
        </p:nvSpPr>
        <p:spPr>
          <a:xfrm>
            <a:off x="628650" y="1825625"/>
            <a:ext cx="7886700" cy="4718050"/>
          </a:xfrm>
        </p:spPr>
        <p:txBody>
          <a:bodyPr>
            <a:normAutofit/>
          </a:bodyPr>
          <a:lstStyle/>
          <a:p>
            <a:r>
              <a:rPr lang="en-US" sz="2800" dirty="0" smtClean="0"/>
              <a:t>LIFT developed a suite of resources designed to execute referrals using the </a:t>
            </a:r>
            <a:r>
              <a:rPr lang="en-US" dirty="0" smtClean="0"/>
              <a:t>Ministry of Health’s</a:t>
            </a:r>
            <a:r>
              <a:rPr lang="en-US" sz="2800" dirty="0" smtClean="0"/>
              <a:t> bi-directional referral platform</a:t>
            </a:r>
          </a:p>
          <a:p>
            <a:r>
              <a:rPr lang="en-US" sz="2800" dirty="0" smtClean="0"/>
              <a:t>Resources were designed with significant community and MOH input</a:t>
            </a:r>
          </a:p>
          <a:p>
            <a:r>
              <a:rPr lang="en-US" sz="2400" dirty="0"/>
              <a:t>33 members in Katutura (2 HFs; 14 GRS depts./</a:t>
            </a:r>
            <a:r>
              <a:rPr lang="en-US" sz="2400" dirty="0" smtClean="0"/>
              <a:t>SPs;16 </a:t>
            </a:r>
            <a:r>
              <a:rPr lang="en-US" sz="2400" dirty="0"/>
              <a:t>NGOs and 1 Private company)</a:t>
            </a:r>
          </a:p>
          <a:p>
            <a:r>
              <a:rPr lang="en-US" sz="2400" dirty="0"/>
              <a:t>22 members in Engela (6 HFs, 9 GRN depts./SPs; 6 NGOs ; 1 Private </a:t>
            </a:r>
            <a:r>
              <a:rPr lang="en-US" sz="2400" dirty="0" smtClean="0"/>
              <a:t>organization</a:t>
            </a:r>
            <a:r>
              <a:rPr lang="en-US" sz="2400" dirty="0"/>
              <a:t>)</a:t>
            </a:r>
            <a:endParaRPr lang="en-US" sz="2400" dirty="0"/>
          </a:p>
        </p:txBody>
      </p:sp>
    </p:spTree>
    <p:extLst>
      <p:ext uri="{BB962C8B-B14F-4D97-AF65-F5344CB8AC3E}">
        <p14:creationId xmlns:p14="http://schemas.microsoft.com/office/powerpoint/2010/main" val="30843146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pPr algn="r">
              <a:lnSpc>
                <a:spcPct val="100000"/>
              </a:lnSpc>
            </a:pPr>
            <a:r>
              <a:rPr lang="en-US" sz="4000" i="1" dirty="0">
                <a:solidFill>
                  <a:schemeClr val="bg1"/>
                </a:solidFill>
              </a:rPr>
              <a:t>Value </a:t>
            </a:r>
            <a:r>
              <a:rPr lang="en-US" sz="4000" i="1" dirty="0" smtClean="0">
                <a:solidFill>
                  <a:schemeClr val="bg1"/>
                </a:solidFill>
              </a:rPr>
              <a:t>Addition in Namibia</a:t>
            </a:r>
            <a:br>
              <a:rPr lang="en-US" sz="4000" i="1" dirty="0" smtClean="0">
                <a:solidFill>
                  <a:schemeClr val="bg1"/>
                </a:solidFill>
              </a:rPr>
            </a:br>
            <a:r>
              <a:rPr lang="en-US" sz="4000" i="1" dirty="0" smtClean="0">
                <a:solidFill>
                  <a:schemeClr val="bg1"/>
                </a:solidFill>
              </a:rPr>
              <a:t>*</a:t>
            </a:r>
            <a:r>
              <a:rPr lang="en-US" sz="2200" i="1" dirty="0" smtClean="0">
                <a:solidFill>
                  <a:schemeClr val="bg1"/>
                </a:solidFill>
              </a:rPr>
              <a:t>Ideally, the KRS should add value to the work you are already doing</a:t>
            </a:r>
            <a:endParaRPr lang="en-US" sz="2200" i="1" dirty="0">
              <a:solidFill>
                <a:schemeClr val="bg1"/>
              </a:solidFill>
            </a:endParaRPr>
          </a:p>
        </p:txBody>
      </p:sp>
      <p:sp>
        <p:nvSpPr>
          <p:cNvPr id="3" name="Content Placeholder 2"/>
          <p:cNvSpPr>
            <a:spLocks noGrp="1"/>
          </p:cNvSpPr>
          <p:nvPr>
            <p:ph idx="1"/>
          </p:nvPr>
        </p:nvSpPr>
        <p:spPr>
          <a:xfrm>
            <a:off x="628650" y="1825624"/>
            <a:ext cx="7886700" cy="4788535"/>
          </a:xfrm>
        </p:spPr>
        <p:txBody>
          <a:bodyPr>
            <a:normAutofit/>
          </a:bodyPr>
          <a:lstStyle/>
          <a:p>
            <a:r>
              <a:rPr lang="en-US" sz="2800" dirty="0" smtClean="0"/>
              <a:t>Builds </a:t>
            </a:r>
            <a:r>
              <a:rPr lang="en-US" sz="2800" dirty="0" smtClean="0"/>
              <a:t>on Namibia </a:t>
            </a:r>
            <a:r>
              <a:rPr lang="en-US" sz="2800" dirty="0" smtClean="0"/>
              <a:t>MOH and other existing service delivery </a:t>
            </a:r>
            <a:r>
              <a:rPr lang="en-US" sz="2800" dirty="0" smtClean="0"/>
              <a:t>platforms</a:t>
            </a:r>
          </a:p>
          <a:p>
            <a:endParaRPr lang="en-US" sz="2800" dirty="0" smtClean="0"/>
          </a:p>
          <a:p>
            <a:r>
              <a:rPr lang="en-US" sz="2800" dirty="0" smtClean="0"/>
              <a:t>Systematic approach in service </a:t>
            </a:r>
            <a:r>
              <a:rPr lang="en-US" sz="2800" dirty="0" smtClean="0"/>
              <a:t>delivery</a:t>
            </a:r>
          </a:p>
          <a:p>
            <a:endParaRPr lang="en-US" sz="2800" dirty="0" smtClean="0"/>
          </a:p>
          <a:p>
            <a:r>
              <a:rPr lang="en-US" sz="2800" dirty="0" smtClean="0"/>
              <a:t>Use of tools to measure effectiveness, efficiency and impact </a:t>
            </a:r>
            <a:endParaRPr lang="en-US" sz="2800" dirty="0" smtClean="0"/>
          </a:p>
          <a:p>
            <a:endParaRPr lang="en-US" sz="2800" dirty="0" smtClean="0"/>
          </a:p>
          <a:p>
            <a:r>
              <a:rPr lang="en-US" sz="2800" dirty="0" smtClean="0"/>
              <a:t>Strengthens coordination and collaboration across sectors</a:t>
            </a:r>
          </a:p>
        </p:txBody>
      </p:sp>
    </p:spTree>
    <p:extLst>
      <p:ext uri="{BB962C8B-B14F-4D97-AF65-F5344CB8AC3E}">
        <p14:creationId xmlns:p14="http://schemas.microsoft.com/office/powerpoint/2010/main" val="3571152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313"/>
            <a:ext cx="7815263" cy="1028700"/>
          </a:xfrm>
          <a:solidFill>
            <a:schemeClr val="accent5">
              <a:lumMod val="60000"/>
              <a:lumOff val="40000"/>
            </a:schemeClr>
          </a:solidFill>
        </p:spPr>
        <p:txBody>
          <a:bodyPr>
            <a:normAutofit fontScale="90000"/>
          </a:bodyPr>
          <a:lstStyle/>
          <a:p>
            <a:pPr algn="r"/>
            <a:r>
              <a:rPr lang="en-US" i="1" dirty="0" smtClean="0">
                <a:solidFill>
                  <a:schemeClr val="bg1"/>
                </a:solidFill>
              </a:rPr>
              <a:t>Namibia Referral Resource Kit Contents</a:t>
            </a:r>
            <a:endParaRPr lang="en-US" i="1" dirty="0">
              <a:solidFill>
                <a:schemeClr val="bg1"/>
              </a:solidFill>
            </a:endParaRPr>
          </a:p>
        </p:txBody>
      </p:sp>
      <p:sp>
        <p:nvSpPr>
          <p:cNvPr id="3" name="Content Placeholder 2"/>
          <p:cNvSpPr>
            <a:spLocks noGrp="1"/>
          </p:cNvSpPr>
          <p:nvPr>
            <p:ph idx="1"/>
          </p:nvPr>
        </p:nvSpPr>
        <p:spPr>
          <a:xfrm>
            <a:off x="457200" y="1417638"/>
            <a:ext cx="8458200" cy="5287962"/>
          </a:xfrm>
        </p:spPr>
        <p:txBody>
          <a:bodyPr>
            <a:normAutofit/>
          </a:bodyPr>
          <a:lstStyle/>
          <a:p>
            <a:pPr marL="0" indent="0">
              <a:buNone/>
            </a:pPr>
            <a:r>
              <a:rPr lang="en-US" dirty="0" smtClean="0"/>
              <a:t>* Keep </a:t>
            </a:r>
            <a:r>
              <a:rPr lang="en-US" dirty="0" smtClean="0"/>
              <a:t>in mind that depending on your KRN priorities and resource capacities, not all of these resources may be </a:t>
            </a:r>
            <a:r>
              <a:rPr lang="en-US" dirty="0" smtClean="0"/>
              <a:t>relevant *</a:t>
            </a:r>
            <a:endParaRPr lang="en-US" dirty="0"/>
          </a:p>
          <a:p>
            <a:pPr marL="514350" lvl="0" indent="-514350">
              <a:buFont typeface="+mj-lt"/>
              <a:buAutoNum type="arabicPeriod"/>
            </a:pPr>
            <a:r>
              <a:rPr lang="en-US" dirty="0" smtClean="0"/>
              <a:t>Forms</a:t>
            </a:r>
            <a:endParaRPr lang="en-US" dirty="0" smtClean="0"/>
          </a:p>
          <a:p>
            <a:pPr lvl="1"/>
            <a:r>
              <a:rPr lang="en-US" dirty="0"/>
              <a:t>R</a:t>
            </a:r>
            <a:r>
              <a:rPr lang="en-US" dirty="0" smtClean="0"/>
              <a:t>eferral </a:t>
            </a:r>
            <a:r>
              <a:rPr lang="en-US" dirty="0" smtClean="0"/>
              <a:t>form</a:t>
            </a:r>
          </a:p>
          <a:p>
            <a:pPr lvl="1"/>
            <a:r>
              <a:rPr lang="en-US" dirty="0"/>
              <a:t>R</a:t>
            </a:r>
            <a:r>
              <a:rPr lang="en-US" dirty="0" smtClean="0"/>
              <a:t>egisters</a:t>
            </a:r>
            <a:endParaRPr lang="en-US" dirty="0" smtClean="0"/>
          </a:p>
          <a:p>
            <a:pPr lvl="1"/>
            <a:r>
              <a:rPr lang="en-US" dirty="0" smtClean="0"/>
              <a:t>Supplemental client intake form and health questions</a:t>
            </a:r>
          </a:p>
          <a:p>
            <a:pPr marL="514350" lvl="0" indent="-514350">
              <a:buFont typeface="+mj-lt"/>
              <a:buAutoNum type="arabicPeriod"/>
            </a:pPr>
            <a:r>
              <a:rPr lang="en-US" dirty="0" smtClean="0"/>
              <a:t>Referral Database </a:t>
            </a:r>
          </a:p>
          <a:p>
            <a:pPr lvl="1"/>
            <a:r>
              <a:rPr lang="en-US" dirty="0" smtClean="0"/>
              <a:t>Access database to store and report client/referral data</a:t>
            </a:r>
          </a:p>
          <a:p>
            <a:pPr lvl="1"/>
            <a:r>
              <a:rPr lang="en-US" dirty="0" smtClean="0"/>
              <a:t>Simple and effective data entry and reporting templates</a:t>
            </a:r>
          </a:p>
          <a:p>
            <a:pPr lvl="1"/>
            <a:r>
              <a:rPr lang="en-US" dirty="0" smtClean="0"/>
              <a:t>Simple database manual for RCO/HF and LCO</a:t>
            </a:r>
          </a:p>
          <a:p>
            <a:endParaRPr lang="en-US" dirty="0"/>
          </a:p>
          <a:p>
            <a:endParaRPr lang="en-US" dirty="0" smtClean="0"/>
          </a:p>
          <a:p>
            <a:pPr>
              <a:buNone/>
            </a:pPr>
            <a:endParaRPr lang="en-US" dirty="0"/>
          </a:p>
        </p:txBody>
      </p:sp>
    </p:spTree>
    <p:extLst>
      <p:ext uri="{BB962C8B-B14F-4D97-AF65-F5344CB8AC3E}">
        <p14:creationId xmlns:p14="http://schemas.microsoft.com/office/powerpoint/2010/main" val="39360409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342900"/>
            <a:ext cx="7972425" cy="1074738"/>
          </a:xfrm>
          <a:solidFill>
            <a:schemeClr val="accent5">
              <a:lumMod val="60000"/>
              <a:lumOff val="40000"/>
            </a:schemeClr>
          </a:solidFill>
        </p:spPr>
        <p:txBody>
          <a:bodyPr/>
          <a:lstStyle/>
          <a:p>
            <a:pPr algn="r"/>
            <a:r>
              <a:rPr lang="en-US" i="1" dirty="0" smtClean="0">
                <a:solidFill>
                  <a:schemeClr val="bg1"/>
                </a:solidFill>
              </a:rPr>
              <a:t>Referral Resource Kit Contents (2)</a:t>
            </a:r>
            <a:endParaRPr lang="en-US" i="1" dirty="0">
              <a:solidFill>
                <a:schemeClr val="bg1"/>
              </a:solidFill>
            </a:endParaRPr>
          </a:p>
        </p:txBody>
      </p:sp>
      <p:sp>
        <p:nvSpPr>
          <p:cNvPr id="3" name="Content Placeholder 2"/>
          <p:cNvSpPr>
            <a:spLocks noGrp="1"/>
          </p:cNvSpPr>
          <p:nvPr>
            <p:ph idx="1"/>
          </p:nvPr>
        </p:nvSpPr>
        <p:spPr>
          <a:xfrm>
            <a:off x="457200" y="1657350"/>
            <a:ext cx="8458200" cy="5048250"/>
          </a:xfrm>
        </p:spPr>
        <p:txBody>
          <a:bodyPr>
            <a:normAutofit/>
          </a:bodyPr>
          <a:lstStyle/>
          <a:p>
            <a:pPr marL="514350" indent="-514350">
              <a:buFont typeface="+mj-lt"/>
              <a:buAutoNum type="arabicPeriod" startAt="3"/>
            </a:pPr>
            <a:r>
              <a:rPr lang="en-US" dirty="0" smtClean="0"/>
              <a:t>Referral </a:t>
            </a:r>
            <a:r>
              <a:rPr lang="en-US" dirty="0"/>
              <a:t>Network Operations Manual</a:t>
            </a:r>
          </a:p>
          <a:p>
            <a:pPr lvl="1"/>
            <a:r>
              <a:rPr lang="en-US" dirty="0" smtClean="0"/>
              <a:t>Defines roles of organizations within the network</a:t>
            </a:r>
          </a:p>
          <a:p>
            <a:pPr lvl="1"/>
            <a:r>
              <a:rPr lang="en-US" dirty="0" smtClean="0"/>
              <a:t>Outlines the entire referral process</a:t>
            </a:r>
            <a:endParaRPr lang="en-US" dirty="0"/>
          </a:p>
          <a:p>
            <a:pPr lvl="1"/>
            <a:r>
              <a:rPr lang="en-US" dirty="0" smtClean="0"/>
              <a:t>Defines standard operating procedures (SOPs</a:t>
            </a:r>
            <a:r>
              <a:rPr lang="en-US" dirty="0" smtClean="0"/>
              <a:t>)</a:t>
            </a:r>
          </a:p>
          <a:p>
            <a:pPr lvl="1"/>
            <a:endParaRPr lang="en-US" dirty="0"/>
          </a:p>
          <a:p>
            <a:pPr lvl="1"/>
            <a:r>
              <a:rPr lang="en-US" dirty="0" smtClean="0"/>
              <a:t>We will look at an RNOM from Balaka later</a:t>
            </a:r>
            <a:endParaRPr lang="en-US" dirty="0" smtClean="0"/>
          </a:p>
          <a:p>
            <a:pPr lvl="1"/>
            <a:endParaRPr lang="en-US" dirty="0"/>
          </a:p>
          <a:p>
            <a:pPr marL="0" lvl="1" indent="0">
              <a:buNone/>
            </a:pPr>
            <a:r>
              <a:rPr lang="en-US" sz="2800" dirty="0" smtClean="0"/>
              <a:t>4.  Economic </a:t>
            </a:r>
            <a:r>
              <a:rPr lang="en-US" sz="2800" dirty="0"/>
              <a:t>&amp; Food Security Diagnostic Tool</a:t>
            </a:r>
          </a:p>
          <a:p>
            <a:pPr lvl="1"/>
            <a:r>
              <a:rPr lang="en-US" dirty="0"/>
              <a:t>Rapid household assessment to facilitate match to best </a:t>
            </a:r>
            <a:r>
              <a:rPr lang="en-US" dirty="0" smtClean="0"/>
              <a:t>services</a:t>
            </a:r>
            <a:endParaRPr lang="en-US" dirty="0"/>
          </a:p>
          <a:p>
            <a:pPr lvl="1"/>
            <a:endParaRPr lang="en-US" sz="3000" dirty="0"/>
          </a:p>
          <a:p>
            <a:pPr lvl="1"/>
            <a:r>
              <a:rPr lang="en-US" dirty="0" smtClean="0"/>
              <a:t>Open diagnostic tool worksheet and briefly explain</a:t>
            </a:r>
            <a:endParaRPr lang="en-US" dirty="0" smtClean="0"/>
          </a:p>
        </p:txBody>
      </p:sp>
    </p:spTree>
    <p:extLst>
      <p:ext uri="{BB962C8B-B14F-4D97-AF65-F5344CB8AC3E}">
        <p14:creationId xmlns:p14="http://schemas.microsoft.com/office/powerpoint/2010/main" val="3879640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342899"/>
            <a:ext cx="7958138" cy="885825"/>
          </a:xfrm>
          <a:solidFill>
            <a:schemeClr val="accent5">
              <a:lumMod val="60000"/>
              <a:lumOff val="40000"/>
            </a:schemeClr>
          </a:solidFill>
        </p:spPr>
        <p:txBody>
          <a:bodyPr/>
          <a:lstStyle/>
          <a:p>
            <a:pPr algn="r"/>
            <a:r>
              <a:rPr lang="en-US" i="1" dirty="0" smtClean="0">
                <a:solidFill>
                  <a:schemeClr val="bg1"/>
                </a:solidFill>
              </a:rPr>
              <a:t>Referrals Resource Kit Contents (</a:t>
            </a:r>
            <a:r>
              <a:rPr lang="en-US" i="1" dirty="0">
                <a:solidFill>
                  <a:schemeClr val="bg1"/>
                </a:solidFill>
              </a:rPr>
              <a:t>3</a:t>
            </a:r>
            <a:r>
              <a:rPr lang="en-US" i="1" dirty="0" smtClean="0">
                <a:solidFill>
                  <a:schemeClr val="bg1"/>
                </a:solidFill>
              </a:rPr>
              <a:t>)</a:t>
            </a:r>
            <a:endParaRPr lang="en-US" i="1" dirty="0">
              <a:solidFill>
                <a:schemeClr val="bg1"/>
              </a:solidFill>
            </a:endParaRPr>
          </a:p>
        </p:txBody>
      </p:sp>
      <p:sp>
        <p:nvSpPr>
          <p:cNvPr id="3" name="Content Placeholder 2"/>
          <p:cNvSpPr>
            <a:spLocks noGrp="1"/>
          </p:cNvSpPr>
          <p:nvPr>
            <p:ph idx="1"/>
          </p:nvPr>
        </p:nvSpPr>
        <p:spPr>
          <a:xfrm>
            <a:off x="457200" y="1417638"/>
            <a:ext cx="8458200" cy="5287962"/>
          </a:xfrm>
        </p:spPr>
        <p:txBody>
          <a:bodyPr>
            <a:normAutofit/>
          </a:bodyPr>
          <a:lstStyle/>
          <a:p>
            <a:pPr marL="0" lvl="0" indent="0">
              <a:buNone/>
            </a:pPr>
            <a:r>
              <a:rPr lang="en-US" dirty="0" smtClean="0"/>
              <a:t>5.  Local </a:t>
            </a:r>
            <a:r>
              <a:rPr lang="en-US" dirty="0"/>
              <a:t>Service Directories</a:t>
            </a:r>
          </a:p>
          <a:p>
            <a:pPr lvl="1"/>
            <a:endParaRPr lang="en-US" dirty="0" smtClean="0"/>
          </a:p>
          <a:p>
            <a:pPr lvl="1"/>
            <a:r>
              <a:rPr lang="en-US" dirty="0" smtClean="0"/>
              <a:t>Easy-to-use </a:t>
            </a:r>
            <a:r>
              <a:rPr lang="en-US" dirty="0"/>
              <a:t>guide of locally available </a:t>
            </a:r>
            <a:r>
              <a:rPr lang="en-US" dirty="0" smtClean="0"/>
              <a:t>services, with </a:t>
            </a:r>
            <a:r>
              <a:rPr lang="en-US" dirty="0"/>
              <a:t>eligibility </a:t>
            </a:r>
            <a:r>
              <a:rPr lang="en-US" dirty="0" smtClean="0"/>
              <a:t>criteria</a:t>
            </a:r>
          </a:p>
          <a:p>
            <a:pPr lvl="1"/>
            <a:r>
              <a:rPr lang="en-US" dirty="0" smtClean="0"/>
              <a:t>You’ve been given a draft version that can be used by service providers in Karonga going forward</a:t>
            </a:r>
            <a:endParaRPr lang="en-US" dirty="0"/>
          </a:p>
          <a:p>
            <a:pPr marL="0" lvl="0" indent="0">
              <a:buNone/>
            </a:pPr>
            <a:endParaRPr lang="en-US" dirty="0"/>
          </a:p>
          <a:p>
            <a:pPr>
              <a:buNone/>
            </a:pPr>
            <a:endParaRPr lang="en-US" dirty="0"/>
          </a:p>
        </p:txBody>
      </p:sp>
    </p:spTree>
    <p:extLst>
      <p:ext uri="{BB962C8B-B14F-4D97-AF65-F5344CB8AC3E}">
        <p14:creationId xmlns:p14="http://schemas.microsoft.com/office/powerpoint/2010/main" val="16795083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0050"/>
            <a:ext cx="7929563" cy="857250"/>
          </a:xfrm>
          <a:solidFill>
            <a:schemeClr val="accent5">
              <a:lumMod val="60000"/>
              <a:lumOff val="40000"/>
            </a:schemeClr>
          </a:solidFill>
        </p:spPr>
        <p:txBody>
          <a:bodyPr/>
          <a:lstStyle/>
          <a:p>
            <a:pPr algn="r"/>
            <a:r>
              <a:rPr lang="en-US" i="1" dirty="0">
                <a:solidFill>
                  <a:schemeClr val="bg1"/>
                </a:solidFill>
              </a:rPr>
              <a:t>Referrals </a:t>
            </a:r>
            <a:r>
              <a:rPr lang="en-US" i="1" dirty="0" smtClean="0">
                <a:solidFill>
                  <a:schemeClr val="bg1"/>
                </a:solidFill>
              </a:rPr>
              <a:t>Resource </a:t>
            </a:r>
            <a:r>
              <a:rPr lang="en-US" i="1" dirty="0">
                <a:solidFill>
                  <a:schemeClr val="bg1"/>
                </a:solidFill>
              </a:rPr>
              <a:t>K</a:t>
            </a:r>
            <a:r>
              <a:rPr lang="en-US" i="1" dirty="0" smtClean="0">
                <a:solidFill>
                  <a:schemeClr val="bg1"/>
                </a:solidFill>
              </a:rPr>
              <a:t>it Contents (4)</a:t>
            </a:r>
            <a:endParaRPr lang="en-US" i="1" dirty="0">
              <a:solidFill>
                <a:schemeClr val="bg1"/>
              </a:solidFill>
            </a:endParaRPr>
          </a:p>
        </p:txBody>
      </p:sp>
      <p:sp>
        <p:nvSpPr>
          <p:cNvPr id="3" name="Content Placeholder 2"/>
          <p:cNvSpPr>
            <a:spLocks noGrp="1"/>
          </p:cNvSpPr>
          <p:nvPr>
            <p:ph idx="1"/>
          </p:nvPr>
        </p:nvSpPr>
        <p:spPr>
          <a:xfrm>
            <a:off x="457200" y="1417638"/>
            <a:ext cx="8458200" cy="5287962"/>
          </a:xfrm>
        </p:spPr>
        <p:txBody>
          <a:bodyPr>
            <a:normAutofit/>
          </a:bodyPr>
          <a:lstStyle/>
          <a:p>
            <a:pPr marL="0" indent="0">
              <a:buNone/>
            </a:pPr>
            <a:r>
              <a:rPr lang="en-US" dirty="0"/>
              <a:t>6</a:t>
            </a:r>
            <a:r>
              <a:rPr lang="en-US" dirty="0" smtClean="0"/>
              <a:t>.  </a:t>
            </a:r>
            <a:r>
              <a:rPr lang="en-US" dirty="0" smtClean="0"/>
              <a:t>Client Counselling </a:t>
            </a:r>
            <a:r>
              <a:rPr lang="en-US" dirty="0"/>
              <a:t>G</a:t>
            </a:r>
            <a:r>
              <a:rPr lang="en-US" dirty="0" smtClean="0"/>
              <a:t>uidance Document</a:t>
            </a:r>
          </a:p>
          <a:p>
            <a:pPr lvl="1"/>
            <a:r>
              <a:rPr lang="en-US" dirty="0"/>
              <a:t>Guides discussion with the client based on diagnostic scores, client preferences, and available </a:t>
            </a:r>
            <a:r>
              <a:rPr lang="en-US" dirty="0" smtClean="0"/>
              <a:t>services</a:t>
            </a:r>
          </a:p>
          <a:p>
            <a:pPr lvl="1"/>
            <a:r>
              <a:rPr lang="en-US" dirty="0" smtClean="0"/>
              <a:t>Remember the discussion earlier and our activity</a:t>
            </a:r>
            <a:endParaRPr lang="en-US" dirty="0" smtClean="0"/>
          </a:p>
          <a:p>
            <a:pPr lvl="1"/>
            <a:endParaRPr lang="en-US" dirty="0" smtClean="0"/>
          </a:p>
          <a:p>
            <a:pPr marL="0" lvl="1" indent="0">
              <a:buNone/>
            </a:pPr>
            <a:r>
              <a:rPr lang="en-US" sz="3200" dirty="0"/>
              <a:t>7</a:t>
            </a:r>
            <a:r>
              <a:rPr lang="en-US" sz="3200" dirty="0" smtClean="0"/>
              <a:t>.  </a:t>
            </a:r>
            <a:r>
              <a:rPr lang="en-US" sz="2800" dirty="0" smtClean="0"/>
              <a:t>Simple </a:t>
            </a:r>
            <a:r>
              <a:rPr lang="en-US" sz="2800" dirty="0"/>
              <a:t>Referral Cards</a:t>
            </a:r>
          </a:p>
          <a:p>
            <a:pPr lvl="1"/>
            <a:r>
              <a:rPr lang="en-US" dirty="0" smtClean="0"/>
              <a:t>Provided to clients to take with them after a referral is made, and give to service provider receiving their referral</a:t>
            </a:r>
          </a:p>
          <a:p>
            <a:pPr lvl="1"/>
            <a:r>
              <a:rPr lang="en-US" dirty="0" smtClean="0"/>
              <a:t>Can be used to help track referral completion and target follow-up, as needed</a:t>
            </a:r>
            <a:endParaRPr lang="en-US" dirty="0"/>
          </a:p>
          <a:p>
            <a:pPr marL="0" indent="0">
              <a:buNone/>
            </a:pPr>
            <a:endParaRPr lang="en-US" dirty="0" smtClean="0"/>
          </a:p>
          <a:p>
            <a:pPr>
              <a:buNone/>
            </a:pPr>
            <a:endParaRPr lang="en-US" dirty="0"/>
          </a:p>
        </p:txBody>
      </p:sp>
    </p:spTree>
    <p:extLst>
      <p:ext uri="{BB962C8B-B14F-4D97-AF65-F5344CB8AC3E}">
        <p14:creationId xmlns:p14="http://schemas.microsoft.com/office/powerpoint/2010/main" val="11679414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17657" y="590584"/>
            <a:ext cx="5430179" cy="5324005"/>
          </a:xfrm>
          <a:prstGeom prst="ellipse">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ounded Rectangle 5"/>
          <p:cNvSpPr/>
          <p:nvPr/>
        </p:nvSpPr>
        <p:spPr>
          <a:xfrm>
            <a:off x="2619235" y="2663489"/>
            <a:ext cx="1248824" cy="715089"/>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smtClean="0">
                <a:solidFill>
                  <a:prstClr val="white"/>
                </a:solidFill>
              </a:rPr>
              <a:t>Health Facility</a:t>
            </a:r>
            <a:endParaRPr lang="en-US" dirty="0">
              <a:solidFill>
                <a:prstClr val="white"/>
              </a:solidFill>
            </a:endParaRPr>
          </a:p>
        </p:txBody>
      </p:sp>
      <p:sp>
        <p:nvSpPr>
          <p:cNvPr id="16" name="Rounded Rectangle 15"/>
          <p:cNvSpPr/>
          <p:nvPr/>
        </p:nvSpPr>
        <p:spPr>
          <a:xfrm>
            <a:off x="5494444" y="2495951"/>
            <a:ext cx="838200" cy="40862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prstClr val="white"/>
                </a:solidFill>
              </a:rPr>
              <a:t>SP1</a:t>
            </a:r>
            <a:endParaRPr lang="en-US" dirty="0">
              <a:solidFill>
                <a:prstClr val="white"/>
              </a:solidFill>
            </a:endParaRPr>
          </a:p>
        </p:txBody>
      </p:sp>
      <p:sp>
        <p:nvSpPr>
          <p:cNvPr id="17" name="Rounded Rectangle 16"/>
          <p:cNvSpPr/>
          <p:nvPr/>
        </p:nvSpPr>
        <p:spPr>
          <a:xfrm>
            <a:off x="4222828" y="2816721"/>
            <a:ext cx="873304" cy="408623"/>
          </a:xfrm>
          <a:prstGeom prst="roundRect">
            <a:avLst/>
          </a:prstGeom>
          <a:solidFill>
            <a:schemeClr val="accent4">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smtClean="0">
                <a:solidFill>
                  <a:prstClr val="white"/>
                </a:solidFill>
              </a:rPr>
              <a:t>RCO</a:t>
            </a:r>
            <a:endParaRPr lang="en-US" dirty="0">
              <a:solidFill>
                <a:prstClr val="white"/>
              </a:solidFill>
            </a:endParaRPr>
          </a:p>
        </p:txBody>
      </p:sp>
      <p:cxnSp>
        <p:nvCxnSpPr>
          <p:cNvPr id="47" name="Straight Arrow Connector 46"/>
          <p:cNvCxnSpPr/>
          <p:nvPr/>
        </p:nvCxnSpPr>
        <p:spPr>
          <a:xfrm>
            <a:off x="1143000" y="6146600"/>
            <a:ext cx="0" cy="47432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17657" y="6237268"/>
            <a:ext cx="1501743" cy="369332"/>
          </a:xfrm>
          <a:prstGeom prst="rect">
            <a:avLst/>
          </a:prstGeom>
          <a:noFill/>
        </p:spPr>
        <p:txBody>
          <a:bodyPr wrap="square" rtlCol="0">
            <a:spAutoFit/>
          </a:bodyPr>
          <a:lstStyle/>
          <a:p>
            <a:r>
              <a:rPr lang="en-US" dirty="0" smtClean="0">
                <a:solidFill>
                  <a:prstClr val="black"/>
                </a:solidFill>
              </a:rPr>
              <a:t>= Client Flow</a:t>
            </a:r>
            <a:endParaRPr lang="en-US"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839" y="2220303"/>
            <a:ext cx="1591178" cy="1103486"/>
          </a:xfrm>
          <a:prstGeom prst="rect">
            <a:avLst/>
          </a:prstGeom>
        </p:spPr>
      </p:pic>
      <p:cxnSp>
        <p:nvCxnSpPr>
          <p:cNvPr id="7" name="Straight Arrow Connector 6"/>
          <p:cNvCxnSpPr>
            <a:stCxn id="6" idx="3"/>
            <a:endCxn id="17" idx="1"/>
          </p:cNvCxnSpPr>
          <p:nvPr/>
        </p:nvCxnSpPr>
        <p:spPr>
          <a:xfrm flipV="1">
            <a:off x="3868059" y="3021033"/>
            <a:ext cx="354769" cy="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p:cNvCxnSpPr>
          <p:nvPr/>
        </p:nvCxnSpPr>
        <p:spPr>
          <a:xfrm flipV="1">
            <a:off x="5096132" y="2700262"/>
            <a:ext cx="398312" cy="32077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3351580" y="4518889"/>
            <a:ext cx="1362332" cy="408623"/>
          </a:xfrm>
          <a:prstGeom prst="roundRect">
            <a:avLst/>
          </a:prstGeom>
          <a:solidFill>
            <a:schemeClr val="accent6">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smtClean="0">
                <a:solidFill>
                  <a:prstClr val="white"/>
                </a:solidFill>
              </a:rPr>
              <a:t>LCO </a:t>
            </a:r>
          </a:p>
        </p:txBody>
      </p:sp>
      <p:sp>
        <p:nvSpPr>
          <p:cNvPr id="61" name="TextBox 60"/>
          <p:cNvSpPr txBox="1"/>
          <p:nvPr/>
        </p:nvSpPr>
        <p:spPr>
          <a:xfrm>
            <a:off x="3047037" y="6260068"/>
            <a:ext cx="2658956" cy="369332"/>
          </a:xfrm>
          <a:prstGeom prst="rect">
            <a:avLst/>
          </a:prstGeom>
          <a:noFill/>
        </p:spPr>
        <p:txBody>
          <a:bodyPr wrap="square" rtlCol="0">
            <a:spAutoFit/>
          </a:bodyPr>
          <a:lstStyle/>
          <a:p>
            <a:r>
              <a:rPr lang="en-US" dirty="0" smtClean="0">
                <a:solidFill>
                  <a:prstClr val="black"/>
                </a:solidFill>
              </a:rPr>
              <a:t>= Paper Referral </a:t>
            </a:r>
            <a:r>
              <a:rPr lang="en-US" dirty="0">
                <a:solidFill>
                  <a:prstClr val="black"/>
                </a:solidFill>
              </a:rPr>
              <a:t>F</a:t>
            </a:r>
            <a:r>
              <a:rPr lang="en-US" dirty="0" smtClean="0">
                <a:solidFill>
                  <a:prstClr val="black"/>
                </a:solidFill>
              </a:rPr>
              <a:t>orms</a:t>
            </a:r>
            <a:endParaRPr lang="en-US" dirty="0">
              <a:solidFill>
                <a:prstClr val="black"/>
              </a:solidFill>
            </a:endParaRPr>
          </a:p>
        </p:txBody>
      </p:sp>
      <p:cxnSp>
        <p:nvCxnSpPr>
          <p:cNvPr id="62" name="Curved Connector 61"/>
          <p:cNvCxnSpPr/>
          <p:nvPr/>
        </p:nvCxnSpPr>
        <p:spPr>
          <a:xfrm rot="16200000" flipV="1">
            <a:off x="2813076" y="6380561"/>
            <a:ext cx="468885" cy="963"/>
          </a:xfrm>
          <a:prstGeom prst="curvedConnector3">
            <a:avLst>
              <a:gd name="adj1" fmla="val 50000"/>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868059" y="3105184"/>
            <a:ext cx="354769" cy="0"/>
          </a:xfrm>
          <a:prstGeom prst="straightConnector1">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096131" y="2816721"/>
            <a:ext cx="436653" cy="204312"/>
          </a:xfrm>
          <a:prstGeom prst="straightConnector1">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91200" y="6237268"/>
            <a:ext cx="2152837" cy="369332"/>
          </a:xfrm>
          <a:prstGeom prst="rect">
            <a:avLst/>
          </a:prstGeom>
          <a:noFill/>
        </p:spPr>
        <p:txBody>
          <a:bodyPr wrap="square" rtlCol="0">
            <a:spAutoFit/>
          </a:bodyPr>
          <a:lstStyle/>
          <a:p>
            <a:r>
              <a:rPr lang="en-US" dirty="0" smtClean="0">
                <a:solidFill>
                  <a:prstClr val="black"/>
                </a:solidFill>
              </a:rPr>
              <a:t>= Database Sharing</a:t>
            </a:r>
            <a:endParaRPr lang="en-US" dirty="0">
              <a:solidFill>
                <a:prstClr val="black"/>
              </a:solidFill>
            </a:endParaRPr>
          </a:p>
        </p:txBody>
      </p:sp>
      <p:cxnSp>
        <p:nvCxnSpPr>
          <p:cNvPr id="26" name="Curved Connector 25"/>
          <p:cNvCxnSpPr/>
          <p:nvPr/>
        </p:nvCxnSpPr>
        <p:spPr>
          <a:xfrm rot="16200000" flipV="1">
            <a:off x="5499882" y="6405800"/>
            <a:ext cx="430238" cy="1"/>
          </a:xfrm>
          <a:prstGeom prst="curvedConnector3">
            <a:avLst>
              <a:gd name="adj1" fmla="val 50000"/>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44" idx="0"/>
          </p:cNvCxnSpPr>
          <p:nvPr/>
        </p:nvCxnSpPr>
        <p:spPr>
          <a:xfrm>
            <a:off x="3243648" y="3378578"/>
            <a:ext cx="789098" cy="1140311"/>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7" idx="2"/>
          </p:cNvCxnSpPr>
          <p:nvPr/>
        </p:nvCxnSpPr>
        <p:spPr>
          <a:xfrm flipH="1">
            <a:off x="4033360" y="3225344"/>
            <a:ext cx="626120" cy="1293545"/>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32" name="Rectangular Callout 31"/>
          <p:cNvSpPr/>
          <p:nvPr/>
        </p:nvSpPr>
        <p:spPr>
          <a:xfrm>
            <a:off x="924583" y="4310151"/>
            <a:ext cx="1969185" cy="1384995"/>
          </a:xfrm>
          <a:prstGeom prst="wedgeRectCallout">
            <a:avLst>
              <a:gd name="adj1" fmla="val 64599"/>
              <a:gd name="adj2" fmla="val -4931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b="1" dirty="0" smtClean="0">
                <a:solidFill>
                  <a:srgbClr val="4BACC6">
                    <a:lumMod val="75000"/>
                  </a:srgbClr>
                </a:solidFill>
              </a:rPr>
              <a:t>Periodically: LCO</a:t>
            </a:r>
          </a:p>
          <a:p>
            <a:r>
              <a:rPr lang="en-US" sz="1400" dirty="0" smtClean="0">
                <a:solidFill>
                  <a:prstClr val="black"/>
                </a:solidFill>
              </a:rPr>
              <a:t>- Send merged data files back to HFs and RCOs to load into database</a:t>
            </a:r>
          </a:p>
          <a:p>
            <a:r>
              <a:rPr lang="en-US" sz="1400" dirty="0" smtClean="0">
                <a:solidFill>
                  <a:prstClr val="black"/>
                </a:solidFill>
              </a:rPr>
              <a:t>- Generate network reports</a:t>
            </a:r>
            <a:endParaRPr lang="en-US" sz="1400" dirty="0">
              <a:solidFill>
                <a:prstClr val="black"/>
              </a:solidFill>
            </a:endParaRPr>
          </a:p>
        </p:txBody>
      </p:sp>
      <p:cxnSp>
        <p:nvCxnSpPr>
          <p:cNvPr id="31" name="Curved Connector 30"/>
          <p:cNvCxnSpPr/>
          <p:nvPr/>
        </p:nvCxnSpPr>
        <p:spPr>
          <a:xfrm rot="5400000" flipH="1" flipV="1">
            <a:off x="3915821" y="3455559"/>
            <a:ext cx="1287142" cy="806722"/>
          </a:xfrm>
          <a:prstGeom prst="curvedConnector3">
            <a:avLst>
              <a:gd name="adj1" fmla="val 54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44" idx="0"/>
          </p:cNvCxnSpPr>
          <p:nvPr/>
        </p:nvCxnSpPr>
        <p:spPr>
          <a:xfrm rot="16200000" flipV="1">
            <a:off x="2905500" y="3391642"/>
            <a:ext cx="1154226" cy="1100267"/>
          </a:xfrm>
          <a:prstGeom prst="curvedConnector3">
            <a:avLst>
              <a:gd name="adj1" fmla="val 2868"/>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37" name="Rectangular Callout 36"/>
          <p:cNvSpPr/>
          <p:nvPr/>
        </p:nvSpPr>
        <p:spPr>
          <a:xfrm>
            <a:off x="4648200" y="5218093"/>
            <a:ext cx="2209800" cy="954107"/>
          </a:xfrm>
          <a:prstGeom prst="wedgeRectCallout">
            <a:avLst>
              <a:gd name="adj1" fmla="val -63768"/>
              <a:gd name="adj2" fmla="val -18440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b="1" dirty="0" smtClean="0">
                <a:solidFill>
                  <a:srgbClr val="4BACC6">
                    <a:lumMod val="75000"/>
                  </a:srgbClr>
                </a:solidFill>
              </a:rPr>
              <a:t>Periodically: HF &amp; RCO</a:t>
            </a:r>
          </a:p>
          <a:p>
            <a:r>
              <a:rPr lang="en-US" sz="1400" dirty="0" smtClean="0">
                <a:solidFill>
                  <a:prstClr val="black"/>
                </a:solidFill>
              </a:rPr>
              <a:t>HFs and RCOs regularly send database files to LCO to be merged and synced </a:t>
            </a:r>
            <a:endParaRPr lang="en-US" sz="1400" dirty="0">
              <a:solidFill>
                <a:prstClr val="black"/>
              </a:solidFill>
            </a:endParaRPr>
          </a:p>
        </p:txBody>
      </p:sp>
      <p:sp>
        <p:nvSpPr>
          <p:cNvPr id="36" name="Rectangular Callout 35"/>
          <p:cNvSpPr/>
          <p:nvPr/>
        </p:nvSpPr>
        <p:spPr>
          <a:xfrm>
            <a:off x="6338506" y="3952628"/>
            <a:ext cx="2087906" cy="1152772"/>
          </a:xfrm>
          <a:prstGeom prst="wedgeRectCallout">
            <a:avLst>
              <a:gd name="adj1" fmla="val -127075"/>
              <a:gd name="adj2" fmla="val -11747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4BACC6">
                    <a:lumMod val="75000"/>
                  </a:srgbClr>
                </a:solidFill>
              </a:rPr>
              <a:t>STEP 4: RCO</a:t>
            </a:r>
          </a:p>
          <a:p>
            <a:r>
              <a:rPr lang="en-US" sz="1400" dirty="0" smtClean="0">
                <a:solidFill>
                  <a:prstClr val="black"/>
                </a:solidFill>
              </a:rPr>
              <a:t>- Enter referral feedback into database</a:t>
            </a:r>
          </a:p>
          <a:p>
            <a:r>
              <a:rPr lang="en-US" sz="1400" dirty="0" smtClean="0">
                <a:solidFill>
                  <a:prstClr val="black"/>
                </a:solidFill>
              </a:rPr>
              <a:t>- Notify HF of referral completion</a:t>
            </a:r>
            <a:endParaRPr lang="en-US" sz="1400" dirty="0">
              <a:solidFill>
                <a:prstClr val="black"/>
              </a:solidFill>
            </a:endParaRPr>
          </a:p>
        </p:txBody>
      </p:sp>
      <p:sp>
        <p:nvSpPr>
          <p:cNvPr id="39" name="Rectangular Callout 38"/>
          <p:cNvSpPr/>
          <p:nvPr/>
        </p:nvSpPr>
        <p:spPr>
          <a:xfrm>
            <a:off x="6661910" y="2247971"/>
            <a:ext cx="2286000" cy="967378"/>
          </a:xfrm>
          <a:prstGeom prst="wedgeRectCallout">
            <a:avLst>
              <a:gd name="adj1" fmla="val -73092"/>
              <a:gd name="adj2" fmla="val -48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4BACC6">
                    <a:lumMod val="75000"/>
                  </a:srgbClr>
                </a:solidFill>
              </a:rPr>
              <a:t>STEP 3: Service Provider (SP)</a:t>
            </a:r>
          </a:p>
          <a:p>
            <a:pPr marL="171450" indent="-171450">
              <a:buFontTx/>
              <a:buChar char="-"/>
            </a:pPr>
            <a:r>
              <a:rPr lang="en-US" sz="1400" dirty="0" smtClean="0">
                <a:solidFill>
                  <a:prstClr val="black"/>
                </a:solidFill>
              </a:rPr>
              <a:t>Provide services to client</a:t>
            </a:r>
          </a:p>
          <a:p>
            <a:pPr marL="171450" indent="-171450">
              <a:buFontTx/>
              <a:buChar char="-"/>
            </a:pPr>
            <a:r>
              <a:rPr lang="en-US" sz="1400" dirty="0" smtClean="0">
                <a:solidFill>
                  <a:prstClr val="black"/>
                </a:solidFill>
              </a:rPr>
              <a:t>Return referral feedback form to RCO</a:t>
            </a:r>
            <a:endParaRPr lang="en-US" sz="1400" dirty="0">
              <a:solidFill>
                <a:prstClr val="black"/>
              </a:solidFill>
            </a:endParaRPr>
          </a:p>
        </p:txBody>
      </p:sp>
      <p:sp>
        <p:nvSpPr>
          <p:cNvPr id="40" name="Rectangular Callout 39"/>
          <p:cNvSpPr/>
          <p:nvPr/>
        </p:nvSpPr>
        <p:spPr>
          <a:xfrm>
            <a:off x="3810410" y="243736"/>
            <a:ext cx="2133600" cy="1946207"/>
          </a:xfrm>
          <a:prstGeom prst="wedgeRectCallout">
            <a:avLst>
              <a:gd name="adj1" fmla="val -69"/>
              <a:gd name="adj2" fmla="val 8154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4BACC6">
                    <a:lumMod val="75000"/>
                  </a:srgbClr>
                </a:solidFill>
              </a:rPr>
              <a:t>STEP 2: RCO</a:t>
            </a:r>
          </a:p>
          <a:p>
            <a:r>
              <a:rPr lang="en-US" sz="1400" dirty="0" smtClean="0">
                <a:solidFill>
                  <a:prstClr val="black"/>
                </a:solidFill>
              </a:rPr>
              <a:t>- Receive clients from HF and SPs</a:t>
            </a:r>
          </a:p>
          <a:p>
            <a:r>
              <a:rPr lang="en-US" sz="1400" dirty="0" smtClean="0">
                <a:solidFill>
                  <a:prstClr val="black"/>
                </a:solidFill>
              </a:rPr>
              <a:t>- Assign client number (if not already assigned)</a:t>
            </a:r>
          </a:p>
          <a:p>
            <a:r>
              <a:rPr lang="en-US" sz="1400" dirty="0" smtClean="0">
                <a:solidFill>
                  <a:prstClr val="black"/>
                </a:solidFill>
              </a:rPr>
              <a:t>- Use diagnostic tool</a:t>
            </a:r>
            <a:r>
              <a:rPr lang="en-US" sz="1400" dirty="0">
                <a:solidFill>
                  <a:prstClr val="black"/>
                </a:solidFill>
              </a:rPr>
              <a:t> </a:t>
            </a:r>
            <a:r>
              <a:rPr lang="en-US" sz="1400" dirty="0" smtClean="0">
                <a:solidFill>
                  <a:prstClr val="black"/>
                </a:solidFill>
              </a:rPr>
              <a:t>and counseling guidance</a:t>
            </a:r>
          </a:p>
          <a:p>
            <a:r>
              <a:rPr lang="en-US" sz="1400" dirty="0" smtClean="0">
                <a:solidFill>
                  <a:prstClr val="black"/>
                </a:solidFill>
              </a:rPr>
              <a:t>- Coordinate referral(s) </a:t>
            </a:r>
          </a:p>
          <a:p>
            <a:r>
              <a:rPr lang="en-US" sz="1400" dirty="0" smtClean="0">
                <a:solidFill>
                  <a:prstClr val="black"/>
                </a:solidFill>
              </a:rPr>
              <a:t>- Give client referral form</a:t>
            </a:r>
          </a:p>
        </p:txBody>
      </p:sp>
      <p:sp>
        <p:nvSpPr>
          <p:cNvPr id="41" name="Rectangular Callout 40"/>
          <p:cNvSpPr/>
          <p:nvPr/>
        </p:nvSpPr>
        <p:spPr>
          <a:xfrm>
            <a:off x="1104168" y="243736"/>
            <a:ext cx="2163568" cy="1639850"/>
          </a:xfrm>
          <a:prstGeom prst="wedgeRectCallout">
            <a:avLst>
              <a:gd name="adj1" fmla="val 41416"/>
              <a:gd name="adj2" fmla="val 9483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4BACC6">
                    <a:lumMod val="75000"/>
                  </a:srgbClr>
                </a:solidFill>
              </a:rPr>
              <a:t>STEP I: Health Facility (HF)</a:t>
            </a:r>
          </a:p>
          <a:p>
            <a:pPr marL="171450" indent="-171450">
              <a:buFontTx/>
              <a:buChar char="-"/>
            </a:pPr>
            <a:r>
              <a:rPr lang="en-US" sz="1400" dirty="0" smtClean="0">
                <a:solidFill>
                  <a:prstClr val="black"/>
                </a:solidFill>
              </a:rPr>
              <a:t>Complete client intake</a:t>
            </a:r>
          </a:p>
          <a:p>
            <a:pPr marL="171450" indent="-171450">
              <a:buFontTx/>
              <a:buChar char="-"/>
            </a:pPr>
            <a:r>
              <a:rPr lang="en-US" sz="1400" dirty="0" smtClean="0">
                <a:solidFill>
                  <a:prstClr val="black"/>
                </a:solidFill>
              </a:rPr>
              <a:t>Assign client number</a:t>
            </a:r>
          </a:p>
          <a:p>
            <a:pPr marL="171450" indent="-171450">
              <a:buFontTx/>
              <a:buChar char="-"/>
            </a:pPr>
            <a:r>
              <a:rPr lang="en-US" sz="1400" dirty="0" smtClean="0">
                <a:solidFill>
                  <a:prstClr val="black"/>
                </a:solidFill>
              </a:rPr>
              <a:t>Collect and enter health data</a:t>
            </a:r>
          </a:p>
          <a:p>
            <a:pPr marL="171450" indent="-171450">
              <a:buFontTx/>
              <a:buChar char="-"/>
            </a:pPr>
            <a:r>
              <a:rPr lang="en-US" sz="1400" dirty="0" smtClean="0">
                <a:solidFill>
                  <a:prstClr val="black"/>
                </a:solidFill>
              </a:rPr>
              <a:t>Refer client to RCO </a:t>
            </a:r>
          </a:p>
          <a:p>
            <a:pPr marL="171450" indent="-171450">
              <a:buFontTx/>
              <a:buChar char="-"/>
            </a:pPr>
            <a:r>
              <a:rPr lang="en-US" sz="1400" dirty="0" smtClean="0">
                <a:solidFill>
                  <a:prstClr val="black"/>
                </a:solidFill>
              </a:rPr>
              <a:t>Give client referral form</a:t>
            </a:r>
          </a:p>
        </p:txBody>
      </p:sp>
      <p:sp>
        <p:nvSpPr>
          <p:cNvPr id="15" name="Rounded Rectangle 14"/>
          <p:cNvSpPr/>
          <p:nvPr/>
        </p:nvSpPr>
        <p:spPr>
          <a:xfrm>
            <a:off x="5494444" y="3225344"/>
            <a:ext cx="838200" cy="40862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solidFill>
                  <a:prstClr val="white"/>
                </a:solidFill>
              </a:rPr>
              <a:t>SP2</a:t>
            </a:r>
            <a:endParaRPr lang="en-US" dirty="0">
              <a:solidFill>
                <a:prstClr val="white"/>
              </a:solidFill>
            </a:endParaRPr>
          </a:p>
        </p:txBody>
      </p:sp>
      <p:sp>
        <p:nvSpPr>
          <p:cNvPr id="3" name="TextBox 2"/>
          <p:cNvSpPr txBox="1"/>
          <p:nvPr/>
        </p:nvSpPr>
        <p:spPr>
          <a:xfrm>
            <a:off x="1371600" y="3254607"/>
            <a:ext cx="638370" cy="307777"/>
          </a:xfrm>
          <a:prstGeom prst="rect">
            <a:avLst/>
          </a:prstGeom>
          <a:noFill/>
          <a:ln w="19050">
            <a:noFill/>
          </a:ln>
        </p:spPr>
        <p:txBody>
          <a:bodyPr wrap="square" rtlCol="0">
            <a:spAutoFit/>
          </a:bodyPr>
          <a:lstStyle/>
          <a:p>
            <a:r>
              <a:rPr lang="en-US" sz="1400" dirty="0" smtClean="0">
                <a:solidFill>
                  <a:srgbClr val="4BACC6"/>
                </a:solidFill>
              </a:rPr>
              <a:t>Client</a:t>
            </a:r>
            <a:endParaRPr lang="en-US" sz="1400" dirty="0">
              <a:solidFill>
                <a:srgbClr val="4BACC6"/>
              </a:solidFill>
            </a:endParaRPr>
          </a:p>
        </p:txBody>
      </p:sp>
      <p:cxnSp>
        <p:nvCxnSpPr>
          <p:cNvPr id="57" name="Straight Arrow Connector 56"/>
          <p:cNvCxnSpPr>
            <a:stCxn id="17" idx="3"/>
          </p:cNvCxnSpPr>
          <p:nvPr/>
        </p:nvCxnSpPr>
        <p:spPr>
          <a:xfrm>
            <a:off x="5096132" y="3021033"/>
            <a:ext cx="398312" cy="549790"/>
          </a:xfrm>
          <a:prstGeom prst="straightConnector1">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7" idx="3"/>
            <a:endCxn id="15" idx="1"/>
          </p:cNvCxnSpPr>
          <p:nvPr/>
        </p:nvCxnSpPr>
        <p:spPr>
          <a:xfrm>
            <a:off x="5096132" y="3021033"/>
            <a:ext cx="398312" cy="40862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a:endCxn id="6" idx="0"/>
          </p:cNvCxnSpPr>
          <p:nvPr/>
        </p:nvCxnSpPr>
        <p:spPr>
          <a:xfrm rot="10800000">
            <a:off x="3243648" y="2663490"/>
            <a:ext cx="1415833" cy="108557"/>
          </a:xfrm>
          <a:prstGeom prst="curvedConnector4">
            <a:avLst>
              <a:gd name="adj1" fmla="val -1482"/>
              <a:gd name="adj2" fmla="val 385216"/>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0"/>
            <a:endCxn id="17" idx="0"/>
          </p:cNvCxnSpPr>
          <p:nvPr/>
        </p:nvCxnSpPr>
        <p:spPr>
          <a:xfrm rot="16200000" flipH="1" flipV="1">
            <a:off x="5126127" y="2029304"/>
            <a:ext cx="320770" cy="1254064"/>
          </a:xfrm>
          <a:prstGeom prst="curvedConnector3">
            <a:avLst>
              <a:gd name="adj1" fmla="val -71266"/>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15" idx="0"/>
            <a:endCxn id="17" idx="0"/>
          </p:cNvCxnSpPr>
          <p:nvPr/>
        </p:nvCxnSpPr>
        <p:spPr>
          <a:xfrm rot="16200000" flipV="1">
            <a:off x="5082201" y="2394001"/>
            <a:ext cx="408623" cy="1254064"/>
          </a:xfrm>
          <a:prstGeom prst="curvedConnector3">
            <a:avLst>
              <a:gd name="adj1" fmla="val 155944"/>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92751" y="100440"/>
            <a:ext cx="2102572" cy="2031325"/>
          </a:xfrm>
          <a:prstGeom prst="rect">
            <a:avLst/>
          </a:prstGeom>
          <a:noFill/>
          <a:ln>
            <a:solidFill>
              <a:schemeClr val="accent1">
                <a:shade val="50000"/>
              </a:schemeClr>
            </a:solidFill>
          </a:ln>
        </p:spPr>
        <p:txBody>
          <a:bodyPr wrap="square" rtlCol="0">
            <a:spAutoFit/>
          </a:bodyPr>
          <a:lstStyle/>
          <a:p>
            <a:r>
              <a:rPr lang="en-US" sz="1400" dirty="0" smtClean="0">
                <a:solidFill>
                  <a:prstClr val="black"/>
                </a:solidFill>
              </a:rPr>
              <a:t>HF = Health Facility</a:t>
            </a:r>
          </a:p>
          <a:p>
            <a:endParaRPr lang="en-US" sz="1400" dirty="0">
              <a:solidFill>
                <a:prstClr val="black"/>
              </a:solidFill>
            </a:endParaRPr>
          </a:p>
          <a:p>
            <a:r>
              <a:rPr lang="en-US" sz="1400" dirty="0" smtClean="0">
                <a:solidFill>
                  <a:prstClr val="black"/>
                </a:solidFill>
              </a:rPr>
              <a:t>RCO = Referral Coordinating Organization</a:t>
            </a:r>
          </a:p>
          <a:p>
            <a:endParaRPr lang="en-US" sz="1400" dirty="0">
              <a:solidFill>
                <a:prstClr val="black"/>
              </a:solidFill>
            </a:endParaRPr>
          </a:p>
          <a:p>
            <a:r>
              <a:rPr lang="en-US" sz="1400" dirty="0" smtClean="0">
                <a:solidFill>
                  <a:prstClr val="black"/>
                </a:solidFill>
              </a:rPr>
              <a:t>SP = Service Provider</a:t>
            </a:r>
          </a:p>
          <a:p>
            <a:endParaRPr lang="en-US" sz="1400" dirty="0">
              <a:solidFill>
                <a:prstClr val="black"/>
              </a:solidFill>
            </a:endParaRPr>
          </a:p>
          <a:p>
            <a:r>
              <a:rPr lang="en-US" sz="1400" dirty="0" smtClean="0">
                <a:solidFill>
                  <a:prstClr val="black"/>
                </a:solidFill>
              </a:rPr>
              <a:t>LCO = Lead Coordinating Organization</a:t>
            </a:r>
            <a:endParaRPr lang="en-US" sz="1400" dirty="0">
              <a:solidFill>
                <a:prstClr val="black"/>
              </a:solidFill>
            </a:endParaRPr>
          </a:p>
        </p:txBody>
      </p:sp>
    </p:spTree>
    <p:extLst>
      <p:ext uri="{BB962C8B-B14F-4D97-AF65-F5344CB8AC3E}">
        <p14:creationId xmlns:p14="http://schemas.microsoft.com/office/powerpoint/2010/main" val="22478951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51759"/>
            <a:ext cx="7886700" cy="3525203"/>
          </a:xfrm>
        </p:spPr>
        <p:txBody>
          <a:bodyPr>
            <a:normAutofit/>
          </a:bodyPr>
          <a:lstStyle/>
          <a:p>
            <a:pPr marL="0" indent="0" algn="r">
              <a:buNone/>
            </a:pPr>
            <a:r>
              <a:rPr lang="en-US" sz="6000" dirty="0" smtClean="0">
                <a:latin typeface="+mj-lt"/>
              </a:rPr>
              <a:t>Lilongwe and Kasungu</a:t>
            </a:r>
            <a:endParaRPr lang="en-US" sz="6000" dirty="0">
              <a:latin typeface="+mj-lt"/>
            </a:endParaRPr>
          </a:p>
        </p:txBody>
      </p:sp>
    </p:spTree>
    <p:extLst>
      <p:ext uri="{BB962C8B-B14F-4D97-AF65-F5344CB8AC3E}">
        <p14:creationId xmlns:p14="http://schemas.microsoft.com/office/powerpoint/2010/main" val="27888489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r"/>
            <a:r>
              <a:rPr lang="en-US" i="1" dirty="0" smtClean="0">
                <a:solidFill>
                  <a:schemeClr val="bg1"/>
                </a:solidFill>
              </a:rPr>
              <a:t>Bi-directional VSLA to NCST </a:t>
            </a:r>
            <a:endParaRPr lang="en-US" i="1" dirty="0">
              <a:solidFill>
                <a:schemeClr val="bg1"/>
              </a:solidFill>
            </a:endParaRPr>
          </a:p>
        </p:txBody>
      </p:sp>
      <p:sp>
        <p:nvSpPr>
          <p:cNvPr id="3" name="Content Placeholder 2"/>
          <p:cNvSpPr>
            <a:spLocks noGrp="1"/>
          </p:cNvSpPr>
          <p:nvPr>
            <p:ph idx="1"/>
          </p:nvPr>
        </p:nvSpPr>
        <p:spPr>
          <a:xfrm>
            <a:off x="628650" y="1825625"/>
            <a:ext cx="7886700" cy="4660900"/>
          </a:xfrm>
        </p:spPr>
        <p:txBody>
          <a:bodyPr>
            <a:normAutofit/>
          </a:bodyPr>
          <a:lstStyle/>
          <a:p>
            <a:r>
              <a:rPr lang="en-US" dirty="0"/>
              <a:t>Number and type of network members</a:t>
            </a:r>
          </a:p>
          <a:p>
            <a:pPr lvl="1"/>
            <a:r>
              <a:rPr lang="en-US" dirty="0"/>
              <a:t>17 NCST facilities (10 in Lilongwe; 7 in Kasungu)</a:t>
            </a:r>
          </a:p>
          <a:p>
            <a:pPr lvl="1"/>
            <a:r>
              <a:rPr lang="en-US" dirty="0"/>
              <a:t>2,000 existing VSLAs </a:t>
            </a:r>
          </a:p>
          <a:p>
            <a:endParaRPr lang="en-US" dirty="0" smtClean="0"/>
          </a:p>
          <a:p>
            <a:r>
              <a:rPr lang="en-US" dirty="0" smtClean="0"/>
              <a:t>Key </a:t>
            </a:r>
            <a:r>
              <a:rPr lang="en-US" dirty="0"/>
              <a:t>coordinating orgs/actors </a:t>
            </a:r>
          </a:p>
          <a:p>
            <a:pPr lvl="1"/>
            <a:r>
              <a:rPr lang="en-US" dirty="0"/>
              <a:t>NCST Personnel identified in conjunction with HSAs, Expert Clients, Mother Mentors, Referral Volunteers and Village Agents</a:t>
            </a:r>
          </a:p>
          <a:p>
            <a:pPr lvl="1"/>
            <a:r>
              <a:rPr lang="en-US" dirty="0"/>
              <a:t>Health Personnel in Public Health, HTC and ART are acting as focal persons</a:t>
            </a:r>
            <a:r>
              <a:rPr lang="en-US" dirty="0" smtClean="0"/>
              <a:t>.</a:t>
            </a:r>
            <a:endParaRPr lang="en-US" dirty="0"/>
          </a:p>
        </p:txBody>
      </p:sp>
    </p:spTree>
    <p:extLst>
      <p:ext uri="{BB962C8B-B14F-4D97-AF65-F5344CB8AC3E}">
        <p14:creationId xmlns:p14="http://schemas.microsoft.com/office/powerpoint/2010/main" val="2929940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r"/>
            <a:r>
              <a:rPr lang="en-US" i="1" dirty="0" smtClean="0"/>
              <a:t>LIFT Closeout in Karonga – Why?</a:t>
            </a:r>
            <a:endParaRPr lang="en-US" i="1" dirty="0"/>
          </a:p>
        </p:txBody>
      </p:sp>
      <p:sp>
        <p:nvSpPr>
          <p:cNvPr id="3" name="Content Placeholder 2"/>
          <p:cNvSpPr>
            <a:spLocks noGrp="1"/>
          </p:cNvSpPr>
          <p:nvPr>
            <p:ph idx="1"/>
          </p:nvPr>
        </p:nvSpPr>
        <p:spPr/>
        <p:txBody>
          <a:bodyPr/>
          <a:lstStyle/>
          <a:p>
            <a:r>
              <a:rPr lang="en-US" dirty="0" smtClean="0"/>
              <a:t>Staff turnover at the end of 2014, in addition to changing USAID priorities and the impending end of LIFT II funding in September, 2015, led us to decide to prioritize work already underway in the three other Malawi sites</a:t>
            </a:r>
          </a:p>
          <a:p>
            <a:r>
              <a:rPr lang="en-US" dirty="0" smtClean="0"/>
              <a:t>LIFT is facilitating this workshop in order to transfer lessons learned to a core group of Karonga service providers, help plan continued development of a RN here, and explain some of the tools that can be used to formalize a referral system</a:t>
            </a:r>
            <a:endParaRPr lang="en-US" dirty="0"/>
          </a:p>
        </p:txBody>
      </p:sp>
    </p:spTree>
    <p:extLst>
      <p:ext uri="{BB962C8B-B14F-4D97-AF65-F5344CB8AC3E}">
        <p14:creationId xmlns:p14="http://schemas.microsoft.com/office/powerpoint/2010/main" val="18271313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r"/>
            <a:r>
              <a:rPr lang="en-US" i="1" dirty="0">
                <a:solidFill>
                  <a:schemeClr val="bg1"/>
                </a:solidFill>
              </a:rPr>
              <a:t>Malawi – Acceleration </a:t>
            </a:r>
            <a:r>
              <a:rPr lang="en-US" i="1" dirty="0" smtClean="0">
                <a:solidFill>
                  <a:schemeClr val="bg1"/>
                </a:solidFill>
              </a:rPr>
              <a:t>Overview</a:t>
            </a:r>
            <a:endParaRPr lang="en-US" i="1" dirty="0">
              <a:solidFill>
                <a:schemeClr val="bg1"/>
              </a:solidFill>
            </a:endParaRPr>
          </a:p>
        </p:txBody>
      </p:sp>
      <p:sp>
        <p:nvSpPr>
          <p:cNvPr id="3" name="Content Placeholder 2"/>
          <p:cNvSpPr>
            <a:spLocks noGrp="1"/>
          </p:cNvSpPr>
          <p:nvPr>
            <p:ph idx="1"/>
          </p:nvPr>
        </p:nvSpPr>
        <p:spPr/>
        <p:txBody>
          <a:bodyPr/>
          <a:lstStyle/>
          <a:p>
            <a:r>
              <a:rPr lang="en-US" dirty="0"/>
              <a:t>Main tools in use</a:t>
            </a:r>
          </a:p>
          <a:p>
            <a:pPr lvl="1"/>
            <a:endParaRPr lang="en-US" sz="2400" dirty="0" smtClean="0"/>
          </a:p>
          <a:p>
            <a:pPr lvl="1"/>
            <a:r>
              <a:rPr lang="en-US" sz="2400" dirty="0" smtClean="0"/>
              <a:t>Referral </a:t>
            </a:r>
            <a:r>
              <a:rPr lang="en-US" sz="2400" dirty="0"/>
              <a:t>cards</a:t>
            </a:r>
          </a:p>
          <a:p>
            <a:pPr lvl="1"/>
            <a:r>
              <a:rPr lang="en-US" sz="2400" dirty="0"/>
              <a:t>Client registration books</a:t>
            </a:r>
          </a:p>
          <a:p>
            <a:pPr lvl="1"/>
            <a:r>
              <a:rPr lang="en-US" sz="2400" dirty="0"/>
              <a:t>Client IDs used in different forms </a:t>
            </a:r>
          </a:p>
          <a:p>
            <a:pPr lvl="2"/>
            <a:r>
              <a:rPr lang="en-US" sz="2000" dirty="0"/>
              <a:t>In some HCs, ART or HCC IDs used as harmonizing means</a:t>
            </a:r>
          </a:p>
          <a:p>
            <a:pPr lvl="2"/>
            <a:r>
              <a:rPr lang="en-US" sz="2000" dirty="0"/>
              <a:t>In other HCs, IDs generated  with support of LIFT project  are used for confidentiality </a:t>
            </a:r>
          </a:p>
          <a:p>
            <a:pPr lvl="1"/>
            <a:r>
              <a:rPr lang="en-US" sz="2400" dirty="0"/>
              <a:t>Reporting forms</a:t>
            </a:r>
          </a:p>
          <a:p>
            <a:pPr lvl="1"/>
            <a:r>
              <a:rPr lang="en-US" sz="2400" dirty="0"/>
              <a:t>Excel </a:t>
            </a:r>
            <a:r>
              <a:rPr lang="en-US" sz="2400" dirty="0" smtClean="0"/>
              <a:t>database</a:t>
            </a:r>
            <a:endParaRPr lang="en-US" sz="2400" dirty="0"/>
          </a:p>
          <a:p>
            <a:pPr marL="0" indent="0">
              <a:buNone/>
            </a:pPr>
            <a:endParaRPr lang="en-US" dirty="0"/>
          </a:p>
        </p:txBody>
      </p:sp>
    </p:spTree>
    <p:extLst>
      <p:ext uri="{BB962C8B-B14F-4D97-AF65-F5344CB8AC3E}">
        <p14:creationId xmlns:p14="http://schemas.microsoft.com/office/powerpoint/2010/main" val="21513272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7307" y="191871"/>
            <a:ext cx="7886700" cy="1021336"/>
          </a:xfrm>
          <a:solidFill>
            <a:srgbClr val="00B0F0"/>
          </a:solidFill>
        </p:spPr>
        <p:txBody>
          <a:bodyPr>
            <a:normAutofit fontScale="90000"/>
          </a:bodyPr>
          <a:lstStyle/>
          <a:p>
            <a:pPr algn="r"/>
            <a:r>
              <a:rPr lang="en-US" i="1" dirty="0">
                <a:solidFill>
                  <a:schemeClr val="bg1"/>
                </a:solidFill>
              </a:rPr>
              <a:t>Malawi </a:t>
            </a:r>
            <a:r>
              <a:rPr lang="en-US" i="1" dirty="0" smtClean="0">
                <a:solidFill>
                  <a:schemeClr val="bg1"/>
                </a:solidFill>
              </a:rPr>
              <a:t>Acceleration Referral </a:t>
            </a:r>
            <a:r>
              <a:rPr lang="en-US" i="1" dirty="0" smtClean="0">
                <a:solidFill>
                  <a:schemeClr val="bg1"/>
                </a:solidFill>
              </a:rPr>
              <a:t>Process </a:t>
            </a:r>
            <a:endParaRPr lang="en-US" i="1" dirty="0">
              <a:solidFill>
                <a:schemeClr val="bg1"/>
              </a:solidFill>
            </a:endParaRPr>
          </a:p>
        </p:txBody>
      </p:sp>
      <p:grpSp>
        <p:nvGrpSpPr>
          <p:cNvPr id="6" name="Canvas 3"/>
          <p:cNvGrpSpPr/>
          <p:nvPr/>
        </p:nvGrpSpPr>
        <p:grpSpPr>
          <a:xfrm>
            <a:off x="0" y="1802578"/>
            <a:ext cx="9124220" cy="4443215"/>
            <a:chOff x="0" y="0"/>
            <a:chExt cx="8388405" cy="5320024"/>
          </a:xfrm>
        </p:grpSpPr>
        <p:sp>
          <p:nvSpPr>
            <p:cNvPr id="7" name="Rectangle 6"/>
            <p:cNvSpPr/>
            <p:nvPr/>
          </p:nvSpPr>
          <p:spPr>
            <a:xfrm>
              <a:off x="0" y="0"/>
              <a:ext cx="8362950" cy="4857750"/>
            </a:xfrm>
            <a:prstGeom prst="rect">
              <a:avLst/>
            </a:prstGeom>
            <a:noFill/>
            <a:ln w="9525" cap="flat" cmpd="sng" algn="ctr">
              <a:solidFill>
                <a:sysClr val="window" lastClr="FFFFFF">
                  <a:lumMod val="100000"/>
                  <a:lumOff val="0"/>
                </a:sysClr>
              </a:solidFill>
              <a:prstDash val="solid"/>
              <a:miter lim="800000"/>
              <a:headEnd type="none" w="med" len="med"/>
              <a:tailEnd type="none" w="med" len="med"/>
            </a:ln>
          </p:spPr>
        </p:sp>
        <p:pic>
          <p:nvPicPr>
            <p:cNvPr id="8" name="Picture 7"/>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6807191" y="1165136"/>
              <a:ext cx="589743" cy="518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852" y="2341922"/>
              <a:ext cx="1363898" cy="1091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3773" y="3116421"/>
              <a:ext cx="320016" cy="4800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5221972" y="2460537"/>
              <a:ext cx="285728" cy="434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lumMod val="100000"/>
                      <a:lumOff val="0"/>
                    </a:schemeClr>
                  </a:solidFill>
                  <a:miter lim="800000"/>
                  <a:headEnd/>
                  <a:tailEnd/>
                </a14:hiddenLine>
              </a:ext>
            </a:extLst>
          </p:spPr>
        </p:pic>
        <p:pic>
          <p:nvPicPr>
            <p:cNvPr id="12" name="Picture 11"/>
            <p:cNvPicPr>
              <a:picLocks noChangeAspect="1" noChangeArrowheads="1"/>
            </p:cNvPicPr>
            <p:nvPr/>
          </p:nvPicPr>
          <p:blipFill>
            <a:blip r:embed="rId3" cstate="print">
              <a:lum contrast="80000"/>
              <a:extLst>
                <a:ext uri="{28A0092B-C50C-407E-A947-70E740481C1C}">
                  <a14:useLocalDpi xmlns:a14="http://schemas.microsoft.com/office/drawing/2010/main" val="0"/>
                </a:ext>
              </a:extLst>
            </a:blip>
            <a:srcRect/>
            <a:stretch>
              <a:fillRect/>
            </a:stretch>
          </p:blipFill>
          <p:spPr bwMode="auto">
            <a:xfrm>
              <a:off x="6845615" y="2695818"/>
              <a:ext cx="589743" cy="518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7" cstate="print">
              <a:grayscl/>
              <a:biLevel thresh="50000"/>
              <a:extLst>
                <a:ext uri="{28A0092B-C50C-407E-A947-70E740481C1C}">
                  <a14:useLocalDpi xmlns:a14="http://schemas.microsoft.com/office/drawing/2010/main" val="0"/>
                </a:ext>
              </a:extLst>
            </a:blip>
            <a:srcRect/>
            <a:stretch>
              <a:fillRect/>
            </a:stretch>
          </p:blipFill>
          <p:spPr bwMode="auto">
            <a:xfrm>
              <a:off x="6787738" y="3954548"/>
              <a:ext cx="589743" cy="582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8487" y="1870182"/>
              <a:ext cx="448022" cy="706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012" y="547445"/>
              <a:ext cx="310872" cy="3245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885" y="572588"/>
              <a:ext cx="724607" cy="2994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889" y="206863"/>
              <a:ext cx="292586" cy="3657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AutoShape 57"/>
            <p:cNvCxnSpPr>
              <a:cxnSpLocks noChangeShapeType="1"/>
            </p:cNvCxnSpPr>
            <p:nvPr/>
          </p:nvCxnSpPr>
          <p:spPr bwMode="auto">
            <a:xfrm flipV="1">
              <a:off x="4559080" y="1383631"/>
              <a:ext cx="2248111" cy="848430"/>
            </a:xfrm>
            <a:prstGeom prst="bentConnector3">
              <a:avLst>
                <a:gd name="adj1" fmla="val 50000"/>
              </a:avLst>
            </a:prstGeom>
            <a:noFill/>
            <a:ln w="38100" cap="flat" cmpd="sng" algn="ctr">
              <a:solidFill>
                <a:srgbClr val="1F497D"/>
              </a:solidFill>
              <a:prstDash val="solid"/>
              <a:headEnd type="triangle" w="med" len="med"/>
              <a:tailEnd type="triangle" w="med" len="med"/>
            </a:ln>
            <a:effectLst>
              <a:outerShdw blurRad="50800" dist="38100" dir="5400000" algn="t" rotWithShape="0">
                <a:prstClr val="black">
                  <a:alpha val="40000"/>
                </a:prstClr>
              </a:outerShdw>
            </a:effectLst>
          </p:spPr>
        </p:cxnSp>
        <p:cxnSp>
          <p:nvCxnSpPr>
            <p:cNvPr id="19" name="AutoShape 59"/>
            <p:cNvCxnSpPr>
              <a:cxnSpLocks noChangeShapeType="1"/>
            </p:cNvCxnSpPr>
            <p:nvPr/>
          </p:nvCxnSpPr>
          <p:spPr bwMode="auto">
            <a:xfrm>
              <a:off x="4546509" y="2213137"/>
              <a:ext cx="2312071" cy="684980"/>
            </a:xfrm>
            <a:prstGeom prst="bentConnector3">
              <a:avLst>
                <a:gd name="adj1" fmla="val 50000"/>
              </a:avLst>
            </a:prstGeom>
            <a:noFill/>
            <a:ln w="38100" cap="flat" cmpd="sng" algn="ctr">
              <a:solidFill>
                <a:srgbClr val="1F497D"/>
              </a:solidFill>
              <a:prstDash val="solid"/>
              <a:headEnd type="triangle" w="med" len="med"/>
              <a:tailEnd type="triangle" w="med" len="med"/>
            </a:ln>
            <a:effectLst>
              <a:outerShdw blurRad="50800" dist="38100" dir="5400000" algn="t" rotWithShape="0">
                <a:prstClr val="black">
                  <a:alpha val="40000"/>
                </a:prstClr>
              </a:outerShdw>
            </a:effectLst>
          </p:spPr>
        </p:cxnSp>
        <p:pic>
          <p:nvPicPr>
            <p:cNvPr id="20"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75688" y="872026"/>
              <a:ext cx="284585" cy="526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5206" y="2068908"/>
              <a:ext cx="292586" cy="54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AutoShape 79"/>
            <p:cNvSpPr>
              <a:spLocks noChangeArrowheads="1"/>
            </p:cNvSpPr>
            <p:nvPr/>
          </p:nvSpPr>
          <p:spPr bwMode="auto">
            <a:xfrm>
              <a:off x="538917" y="1165136"/>
              <a:ext cx="358875" cy="531444"/>
            </a:xfrm>
            <a:prstGeom prst="downArrow">
              <a:avLst>
                <a:gd name="adj1" fmla="val 50000"/>
                <a:gd name="adj2" fmla="val 37022"/>
              </a:avLst>
            </a:prstGeom>
            <a:solidFill>
              <a:sysClr val="window" lastClr="FFFFFF"/>
            </a:solidFill>
            <a:ln w="25400" cap="flat" cmpd="sng" algn="ctr">
              <a:solidFill>
                <a:srgbClr val="4F81BD"/>
              </a:solidFill>
              <a:prstDash val="solid"/>
              <a:headEnd/>
              <a:tailEnd/>
            </a:ln>
            <a:effectLst/>
          </p:spPr>
          <p:txBody>
            <a:bodyPr rot="0" vert="eaVert"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ndParaRPr>
            </a:p>
          </p:txBody>
        </p:sp>
        <p:sp>
          <p:nvSpPr>
            <p:cNvPr id="23" name="Text Box 80"/>
            <p:cNvSpPr txBox="1">
              <a:spLocks noChangeArrowheads="1"/>
            </p:cNvSpPr>
            <p:nvPr/>
          </p:nvSpPr>
          <p:spPr bwMode="auto">
            <a:xfrm>
              <a:off x="7465356" y="1211413"/>
              <a:ext cx="764609" cy="344010"/>
            </a:xfrm>
            <a:prstGeom prst="rect">
              <a:avLst/>
            </a:prstGeom>
            <a:noFill/>
            <a:ln w="9525">
              <a:no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VSLA</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4" name="Text Box 81"/>
            <p:cNvSpPr txBox="1">
              <a:spLocks noChangeArrowheads="1"/>
            </p:cNvSpPr>
            <p:nvPr/>
          </p:nvSpPr>
          <p:spPr bwMode="auto">
            <a:xfrm>
              <a:off x="7499643" y="2616547"/>
              <a:ext cx="696034" cy="665164"/>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Peer Support Groups</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5" name="Text Box 82"/>
            <p:cNvSpPr txBox="1">
              <a:spLocks noChangeArrowheads="1"/>
            </p:cNvSpPr>
            <p:nvPr/>
          </p:nvSpPr>
          <p:spPr bwMode="auto">
            <a:xfrm>
              <a:off x="7556410" y="4004714"/>
              <a:ext cx="831995" cy="58256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Food Assistance </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cxnSp>
          <p:nvCxnSpPr>
            <p:cNvPr id="26" name="AutoShape 83"/>
            <p:cNvCxnSpPr>
              <a:cxnSpLocks noChangeShapeType="1"/>
              <a:stCxn id="21" idx="2"/>
            </p:cNvCxnSpPr>
            <p:nvPr/>
          </p:nvCxnSpPr>
          <p:spPr bwMode="auto">
            <a:xfrm rot="16200000" flipH="1">
              <a:off x="948760" y="2417672"/>
              <a:ext cx="905814" cy="1300335"/>
            </a:xfrm>
            <a:prstGeom prst="bentConnector2">
              <a:avLst/>
            </a:prstGeom>
            <a:noFill/>
            <a:ln w="38100" cap="flat" cmpd="sng" algn="ctr">
              <a:solidFill>
                <a:srgbClr val="1F497D"/>
              </a:solidFill>
              <a:prstDash val="solid"/>
              <a:headEnd type="none" w="med" len="med"/>
              <a:tailEnd type="triangle" w="med" len="med"/>
            </a:ln>
            <a:effectLst>
              <a:outerShdw blurRad="50800" dist="38100" dir="2700000" algn="tl" rotWithShape="0">
                <a:prstClr val="black">
                  <a:alpha val="40000"/>
                </a:prstClr>
              </a:outerShdw>
            </a:effectLst>
          </p:spPr>
        </p:cxnSp>
        <p:sp>
          <p:nvSpPr>
            <p:cNvPr id="27" name="AutoShape 85"/>
            <p:cNvSpPr>
              <a:spLocks noChangeArrowheads="1"/>
            </p:cNvSpPr>
            <p:nvPr/>
          </p:nvSpPr>
          <p:spPr bwMode="auto">
            <a:xfrm>
              <a:off x="1392068" y="278866"/>
              <a:ext cx="1061835" cy="1709764"/>
            </a:xfrm>
            <a:prstGeom prst="flowChartDocument">
              <a:avLst/>
            </a:prstGeom>
            <a:solidFill>
              <a:sysClr val="window" lastClr="FFFFFF"/>
            </a:solidFill>
            <a:ln w="25400" cap="flat" cmpd="sng" algn="ctr">
              <a:solidFill>
                <a:srgbClr val="4F81BD"/>
              </a:solidFill>
              <a:prstDash val="solid"/>
            </a:ln>
            <a:effectLst/>
          </p:spPr>
          <p:txBody>
            <a:bodyPr rot="0" vert="horz" wrap="square" lIns="91440" tIns="45720" rIns="91440" bIns="45720" anchor="t" anchorCtr="0" upright="1">
              <a:noAutofit/>
            </a:bodyPr>
            <a:lstStyle/>
            <a:p>
              <a:pPr marR="0" lvl="0" defTabSz="914400" eaLnBrk="1" fontAlgn="auto" latinLnBrk="0" hangingPunct="1">
                <a:lnSpc>
                  <a:spcPct val="115000"/>
                </a:lnSpc>
                <a:spcBef>
                  <a:spcPts val="0"/>
                </a:spcBef>
                <a:spcAft>
                  <a:spcPts val="0"/>
                </a:spcAft>
                <a:buClrTx/>
                <a:buSzTx/>
                <a:tabLst/>
                <a:defRPr/>
              </a:pP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Community </a:t>
              </a:r>
              <a:r>
                <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cs typeface="Times New Roman"/>
                </a:rPr>
                <a:t>Mobilization| Mobile </a:t>
              </a: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HTC services(Macro</a:t>
              </a:r>
              <a:r>
                <a:rPr kumimoji="0" lang="en-US" sz="11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 | </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a:p>
              <a:pPr marR="0" lvl="0" defTabSz="914400" eaLnBrk="1" fontAlgn="auto" latinLnBrk="0" hangingPunct="1">
                <a:lnSpc>
                  <a:spcPct val="115000"/>
                </a:lnSpc>
                <a:spcBef>
                  <a:spcPts val="0"/>
                </a:spcBef>
                <a:spcAft>
                  <a:spcPts val="1000"/>
                </a:spcAft>
                <a:buClrTx/>
                <a:buSzTx/>
                <a:tabLst/>
                <a:defRPr/>
              </a:pPr>
              <a:r>
                <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rPr>
                <a:t>CBO </a:t>
              </a:r>
              <a:r>
                <a:rPr kumimoji="0" lang="en-US" sz="1100" b="0" i="0" u="none" strike="noStrike" kern="0" cap="none" spc="0" normalizeH="0" baseline="0" noProof="0" dirty="0" smtClean="0">
                  <a:ln>
                    <a:noFill/>
                  </a:ln>
                  <a:solidFill>
                    <a:sysClr val="windowText" lastClr="000000"/>
                  </a:solidFill>
                  <a:effectLst/>
                  <a:uLnTx/>
                  <a:uFillTx/>
                  <a:latin typeface="Calibri"/>
                  <a:ea typeface="Times New Roman"/>
                  <a:cs typeface="Times New Roman"/>
                </a:rPr>
                <a:t>campaigns</a:t>
              </a:r>
              <a:r>
                <a:rPr kumimoji="0" lang="en-US" sz="1100" b="0" i="0" u="none" strike="noStrike" kern="0" cap="none" spc="0" normalizeH="0" noProof="0" dirty="0" smtClean="0">
                  <a:ln>
                    <a:noFill/>
                  </a:ln>
                  <a:solidFill>
                    <a:sysClr val="windowText" lastClr="000000"/>
                  </a:solidFill>
                  <a:effectLst/>
                  <a:uLnTx/>
                  <a:uFillTx/>
                  <a:latin typeface="Calibri"/>
                  <a:ea typeface="Times New Roman"/>
                  <a:cs typeface="Times New Roman"/>
                </a:rPr>
                <a:t> | </a:t>
              </a:r>
              <a:r>
                <a:rPr lang="en-US" sz="1100" kern="0" dirty="0" smtClean="0">
                  <a:solidFill>
                    <a:sysClr val="windowText" lastClr="000000"/>
                  </a:solidFill>
                  <a:latin typeface="Calibri"/>
                  <a:ea typeface="Times New Roman"/>
                  <a:cs typeface="Times New Roman"/>
                </a:rPr>
                <a:t>CARE Groups/SG referrals</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8" name="Flowchart: Document 27"/>
            <p:cNvSpPr/>
            <p:nvPr/>
          </p:nvSpPr>
          <p:spPr>
            <a:xfrm>
              <a:off x="87452" y="2624413"/>
              <a:ext cx="615894" cy="341194"/>
            </a:xfrm>
            <a:prstGeom prst="flowChartDocumen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rgbClr val="4BACC6"/>
                  </a:solidFill>
                  <a:effectLst/>
                  <a:uLnTx/>
                  <a:uFillTx/>
                  <a:latin typeface="Gill Sans MT"/>
                  <a:ea typeface="Times New Roman"/>
                  <a:cs typeface="Times New Roman"/>
                </a:rPr>
                <a:t>Client</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29" name="Flowchart: Document 28"/>
            <p:cNvSpPr/>
            <p:nvPr/>
          </p:nvSpPr>
          <p:spPr>
            <a:xfrm>
              <a:off x="1067506" y="3585248"/>
              <a:ext cx="2169994" cy="710950"/>
            </a:xfrm>
            <a:prstGeom prst="flowChartDocumen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rgbClr val="0F243E"/>
                  </a:solidFill>
                  <a:effectLst/>
                  <a:uLnTx/>
                  <a:uFillTx/>
                  <a:latin typeface="Gill Sans MT"/>
                  <a:ea typeface="Times New Roman"/>
                  <a:cs typeface="Times New Roman"/>
                </a:rPr>
                <a:t>Health Staff</a:t>
              </a:r>
              <a:r>
                <a:rPr kumimoji="0" lang="en-US" sz="1100" b="1" i="0" u="none" strike="noStrike" kern="0" cap="none" spc="0" normalizeH="0" baseline="0" noProof="0" dirty="0">
                  <a:ln>
                    <a:noFill/>
                  </a:ln>
                  <a:solidFill>
                    <a:srgbClr val="00B0F0"/>
                  </a:solidFill>
                  <a:effectLst/>
                  <a:uLnTx/>
                  <a:uFillTx/>
                  <a:latin typeface="Gill Sans MT"/>
                  <a:ea typeface="Times New Roman"/>
                  <a:cs typeface="Times New Roman"/>
                </a:rPr>
                <a:t>, </a:t>
              </a:r>
              <a:r>
                <a:rPr kumimoji="0" lang="en-US" sz="1100" b="1" i="1" u="none" strike="noStrike" kern="0" cap="none" spc="0" normalizeH="0" baseline="0" noProof="0" dirty="0">
                  <a:ln>
                    <a:noFill/>
                  </a:ln>
                  <a:solidFill>
                    <a:srgbClr val="00B0F0"/>
                  </a:solidFill>
                  <a:effectLst/>
                  <a:uLnTx/>
                  <a:uFillTx/>
                  <a:latin typeface="Gill Sans MT"/>
                  <a:ea typeface="Times New Roman"/>
                  <a:cs typeface="Times New Roman"/>
                </a:rPr>
                <a:t>Mother mentor, HSA, Expert Client</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cxnSp>
          <p:nvCxnSpPr>
            <p:cNvPr id="30" name="Elbow Connector 29"/>
            <p:cNvCxnSpPr>
              <a:endCxn id="14" idx="1"/>
            </p:cNvCxnSpPr>
            <p:nvPr/>
          </p:nvCxnSpPr>
          <p:spPr>
            <a:xfrm flipV="1">
              <a:off x="2413282" y="2223336"/>
              <a:ext cx="1685205" cy="1270761"/>
            </a:xfrm>
            <a:prstGeom prst="bentConnector3">
              <a:avLst>
                <a:gd name="adj1" fmla="val 50000"/>
              </a:avLst>
            </a:prstGeom>
            <a:noFill/>
            <a:ln w="38100" cap="flat" cmpd="sng" algn="ctr">
              <a:solidFill>
                <a:srgbClr val="1F497D"/>
              </a:solidFill>
              <a:prstDash val="solid"/>
              <a:headEnd type="arrow"/>
              <a:tailEnd type="arrow"/>
            </a:ln>
            <a:effectLst>
              <a:outerShdw blurRad="50800" dist="38100" dir="5400000" algn="t" rotWithShape="0">
                <a:prstClr val="black">
                  <a:alpha val="40000"/>
                </a:prstClr>
              </a:outerShdw>
            </a:effectLst>
          </p:spPr>
        </p:cxnSp>
        <p:sp>
          <p:nvSpPr>
            <p:cNvPr id="31" name="Flowchart: Document 30"/>
            <p:cNvSpPr/>
            <p:nvPr/>
          </p:nvSpPr>
          <p:spPr>
            <a:xfrm>
              <a:off x="3835021" y="1398898"/>
              <a:ext cx="873457" cy="589732"/>
            </a:xfrm>
            <a:prstGeom prst="flowChartDocumen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rgbClr val="1F497D"/>
                  </a:solidFill>
                  <a:effectLst/>
                  <a:uLnTx/>
                  <a:uFillTx/>
                  <a:latin typeface="Gill Sans MT"/>
                  <a:ea typeface="Times New Roman"/>
                  <a:cs typeface="Times New Roman"/>
                </a:rPr>
                <a:t>Referral Volunteer</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32" name="Flowchart: Document 31"/>
            <p:cNvSpPr/>
            <p:nvPr/>
          </p:nvSpPr>
          <p:spPr>
            <a:xfrm>
              <a:off x="5677468" y="54591"/>
              <a:ext cx="2279177" cy="1105469"/>
            </a:xfrm>
            <a:prstGeom prst="flowChartDocumen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15000"/>
                </a:lnSpc>
                <a:spcBef>
                  <a:spcPts val="0"/>
                </a:spcBef>
                <a:spcAft>
                  <a:spcPts val="0"/>
                </a:spcAft>
                <a:buClrTx/>
                <a:buSzTx/>
                <a:buFont typeface="Symbol"/>
                <a:buChar char=""/>
                <a:tabLst/>
                <a:defRPr/>
              </a:pP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Methodological Adjustments</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a:p>
              <a:pPr marL="342900" marR="0" lvl="0" indent="-342900" defTabSz="914400" eaLnBrk="1" fontAlgn="auto" latinLnBrk="0" hangingPunct="1">
                <a:lnSpc>
                  <a:spcPct val="115000"/>
                </a:lnSpc>
                <a:spcBef>
                  <a:spcPts val="0"/>
                </a:spcBef>
                <a:spcAft>
                  <a:spcPts val="1000"/>
                </a:spcAft>
                <a:buClrTx/>
                <a:buSzTx/>
                <a:buFont typeface="Symbol"/>
                <a:buChar char=""/>
                <a:tabLst/>
                <a:defRPr/>
              </a:pP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Constitutional review, social fund expansion; flexible saving regime</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33" name="Flowchart: Document 32"/>
            <p:cNvSpPr/>
            <p:nvPr/>
          </p:nvSpPr>
          <p:spPr>
            <a:xfrm>
              <a:off x="4708478" y="395785"/>
              <a:ext cx="852938" cy="579101"/>
            </a:xfrm>
            <a:prstGeom prst="flowChartDocumen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rgbClr val="1F497D"/>
                  </a:solidFill>
                  <a:effectLst/>
                  <a:uLnTx/>
                  <a:uFillTx/>
                  <a:latin typeface="Gill Sans MT"/>
                  <a:ea typeface="Times New Roman"/>
                  <a:cs typeface="Times New Roman"/>
                </a:rPr>
                <a:t>Village Agent</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34" name="Flowchart: Document 33"/>
            <p:cNvSpPr/>
            <p:nvPr/>
          </p:nvSpPr>
          <p:spPr>
            <a:xfrm>
              <a:off x="5125563" y="2920622"/>
              <a:ext cx="627795" cy="536551"/>
            </a:xfrm>
            <a:prstGeom prst="flowChartDocumen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rgbClr val="1F497D"/>
                  </a:solidFill>
                  <a:effectLst/>
                  <a:uLnTx/>
                  <a:uFillTx/>
                  <a:latin typeface="Gill Sans MT"/>
                  <a:ea typeface="Times New Roman"/>
                  <a:cs typeface="Times New Roman"/>
                </a:rPr>
                <a:t>HSA</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p:txBody>
        </p:sp>
        <p:sp>
          <p:nvSpPr>
            <p:cNvPr id="35" name="Flowchart: Document 34"/>
            <p:cNvSpPr/>
            <p:nvPr/>
          </p:nvSpPr>
          <p:spPr>
            <a:xfrm>
              <a:off x="3733003" y="2495350"/>
              <a:ext cx="1351128" cy="2226344"/>
            </a:xfrm>
            <a:prstGeom prst="flowChartDocumen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cs typeface="Times New Roman"/>
                </a:rPr>
                <a:t>Registration</a:t>
              </a:r>
              <a:r>
                <a:rPr kumimoji="0" lang="en-US" sz="1100" b="0" i="0" u="none" strike="noStrike" kern="0" cap="none" spc="0" normalizeH="0" baseline="0" noProof="0" dirty="0">
                  <a:ln>
                    <a:noFill/>
                  </a:ln>
                  <a:solidFill>
                    <a:sysClr val="windowText" lastClr="000000"/>
                  </a:solidFill>
                  <a:effectLst/>
                  <a:uLnTx/>
                  <a:uFillTx/>
                  <a:latin typeface="Gill Sans MT"/>
                  <a:ea typeface="Times New Roman"/>
                  <a:cs typeface="Times New Roman"/>
                </a:rPr>
                <a:t>; Counseling; Referral cards; Referral to VSLA, Support </a:t>
              </a:r>
              <a:r>
                <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cs typeface="Times New Roman"/>
                </a:rPr>
                <a:t>Group</a:t>
              </a:r>
            </a:p>
            <a:p>
              <a:pPr lvl="0">
                <a:lnSpc>
                  <a:spcPct val="115000"/>
                </a:lnSpc>
                <a:spcAft>
                  <a:spcPts val="1000"/>
                </a:spcAft>
                <a:defRPr/>
              </a:pPr>
              <a:r>
                <a:rPr lang="en-US" sz="1100" kern="0" dirty="0" smtClean="0">
                  <a:solidFill>
                    <a:sysClr val="windowText" lastClr="000000"/>
                  </a:solidFill>
                  <a:latin typeface="Gill Sans MT"/>
                  <a:ea typeface="Times New Roman"/>
                  <a:cs typeface="Times New Roman"/>
                </a:rPr>
                <a:t> Also done by </a:t>
              </a:r>
              <a:r>
                <a:rPr lang="en-US" sz="1100" b="1" i="1" kern="0" dirty="0" smtClean="0">
                  <a:solidFill>
                    <a:srgbClr val="00B0F0"/>
                  </a:solidFill>
                  <a:latin typeface="Gill Sans MT"/>
                  <a:ea typeface="Times New Roman"/>
                  <a:cs typeface="Times New Roman"/>
                </a:rPr>
                <a:t>Mother mentor, HSA, Expert Client</a:t>
              </a:r>
              <a:endPar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rPr>
                <a:t> </a:t>
              </a:r>
            </a:p>
          </p:txBody>
        </p:sp>
        <p:cxnSp>
          <p:nvCxnSpPr>
            <p:cNvPr id="36" name="AutoShape 58"/>
            <p:cNvCxnSpPr>
              <a:cxnSpLocks noChangeShapeType="1"/>
            </p:cNvCxnSpPr>
            <p:nvPr/>
          </p:nvCxnSpPr>
          <p:spPr bwMode="auto">
            <a:xfrm>
              <a:off x="4583276" y="2223336"/>
              <a:ext cx="2233780" cy="2174051"/>
            </a:xfrm>
            <a:prstGeom prst="bentConnector3">
              <a:avLst>
                <a:gd name="adj1" fmla="val 50000"/>
              </a:avLst>
            </a:prstGeom>
            <a:noFill/>
            <a:ln w="38100" cap="flat" cmpd="sng" algn="ctr">
              <a:solidFill>
                <a:srgbClr val="1F497D"/>
              </a:solidFill>
              <a:prstDash val="dash"/>
              <a:headEnd type="triangle" w="med" len="med"/>
              <a:tailEnd type="triangle" w="med" len="med"/>
            </a:ln>
            <a:effectLst>
              <a:outerShdw blurRad="50800" dist="38100" dir="5400000" algn="t" rotWithShape="0">
                <a:prstClr val="black">
                  <a:alpha val="40000"/>
                </a:prstClr>
              </a:outerShdw>
            </a:effectLst>
          </p:spPr>
        </p:cxnSp>
        <p:cxnSp>
          <p:nvCxnSpPr>
            <p:cNvPr id="37" name="Straight Arrow Connector 36"/>
            <p:cNvCxnSpPr>
              <a:stCxn id="21" idx="3"/>
              <a:endCxn id="14" idx="1"/>
            </p:cNvCxnSpPr>
            <p:nvPr/>
          </p:nvCxnSpPr>
          <p:spPr>
            <a:xfrm flipV="1">
              <a:off x="897793" y="2223336"/>
              <a:ext cx="3200694" cy="118585"/>
            </a:xfrm>
            <a:prstGeom prst="straightConnector1">
              <a:avLst/>
            </a:prstGeom>
            <a:noFill/>
            <a:ln w="9525" cap="flat" cmpd="sng" algn="ctr">
              <a:solidFill>
                <a:srgbClr val="1F497D"/>
              </a:solidFill>
              <a:prstDash val="lgDashDot"/>
              <a:tailEnd type="arrow"/>
            </a:ln>
            <a:effectLst/>
          </p:spPr>
        </p:cxnSp>
        <p:sp>
          <p:nvSpPr>
            <p:cNvPr id="38" name="Rounded Rectangle 37"/>
            <p:cNvSpPr/>
            <p:nvPr/>
          </p:nvSpPr>
          <p:spPr>
            <a:xfrm>
              <a:off x="6509180" y="4632159"/>
              <a:ext cx="1023925" cy="540354"/>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Gill Sans MT"/>
                  <a:ea typeface="Times New Roman"/>
                  <a:cs typeface="Times New Roman"/>
                </a:rPr>
                <a:t>Gov./NGO program</a:t>
              </a:r>
              <a:endPar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endParaRPr>
            </a:p>
          </p:txBody>
        </p:sp>
        <p:cxnSp>
          <p:nvCxnSpPr>
            <p:cNvPr id="39" name="Elbow Connector 38"/>
            <p:cNvCxnSpPr/>
            <p:nvPr/>
          </p:nvCxnSpPr>
          <p:spPr>
            <a:xfrm>
              <a:off x="2413282" y="3494096"/>
              <a:ext cx="4102670" cy="1452491"/>
            </a:xfrm>
            <a:prstGeom prst="bentConnector3">
              <a:avLst>
                <a:gd name="adj1" fmla="val 20622"/>
              </a:avLst>
            </a:prstGeom>
            <a:noFill/>
            <a:ln w="28575" cap="flat" cmpd="sng" algn="ctr">
              <a:solidFill>
                <a:srgbClr val="1F497D"/>
              </a:solidFill>
              <a:prstDash val="solid"/>
              <a:headEnd type="arrow"/>
              <a:tailEnd type="arrow"/>
            </a:ln>
            <a:effectLst/>
          </p:spPr>
        </p:cxnSp>
        <p:sp>
          <p:nvSpPr>
            <p:cNvPr id="40" name="Flowchart: Document 39"/>
            <p:cNvSpPr/>
            <p:nvPr/>
          </p:nvSpPr>
          <p:spPr>
            <a:xfrm>
              <a:off x="1639381" y="4360700"/>
              <a:ext cx="1350645" cy="959324"/>
            </a:xfrm>
            <a:prstGeom prst="flowChartDocumen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rPr>
                <a:t>Prioritize</a:t>
              </a:r>
              <a:r>
                <a:rPr kumimoji="0" lang="en-US" sz="1100" b="0" i="0" u="none" strike="noStrike" kern="0" cap="none" spc="0" normalizeH="0" noProof="0" dirty="0" smtClean="0">
                  <a:ln>
                    <a:noFill/>
                  </a:ln>
                  <a:solidFill>
                    <a:sysClr val="windowText" lastClr="000000"/>
                  </a:solidFill>
                  <a:effectLst/>
                  <a:uLnTx/>
                  <a:uFillTx/>
                  <a:latin typeface="Gill Sans MT"/>
                  <a:ea typeface="Times New Roman"/>
                </a:rPr>
                <a:t> </a:t>
              </a:r>
              <a:r>
                <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rPr>
                <a:t>HTC</a:t>
              </a:r>
              <a:r>
                <a:rPr kumimoji="0" lang="en-US" sz="1100" b="0" i="0" u="none" strike="noStrike" kern="0" cap="none" spc="0" normalizeH="0" baseline="0" noProof="0" dirty="0">
                  <a:ln>
                    <a:noFill/>
                  </a:ln>
                  <a:solidFill>
                    <a:sysClr val="windowText" lastClr="000000"/>
                  </a:solidFill>
                  <a:effectLst/>
                  <a:uLnTx/>
                  <a:uFillTx/>
                  <a:latin typeface="Gill Sans MT"/>
                  <a:ea typeface="Times New Roman"/>
                </a:rPr>
                <a:t>, </a:t>
              </a:r>
              <a:r>
                <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rPr>
                <a:t>Pre/ART</a:t>
              </a:r>
              <a:r>
                <a:rPr kumimoji="0" lang="en-US" sz="1100" b="0" i="0" u="none" strike="noStrike" kern="0" cap="none" spc="0" normalizeH="0" baseline="0" noProof="0" dirty="0">
                  <a:ln>
                    <a:noFill/>
                  </a:ln>
                  <a:solidFill>
                    <a:sysClr val="windowText" lastClr="000000"/>
                  </a:solidFill>
                  <a:effectLst/>
                  <a:uLnTx/>
                  <a:uFillTx/>
                  <a:latin typeface="Gill Sans MT"/>
                  <a:ea typeface="Times New Roman"/>
                </a:rPr>
                <a:t>, </a:t>
              </a:r>
              <a:r>
                <a:rPr kumimoji="0" lang="en-US" sz="1100" b="0" i="0" u="none" strike="noStrike" kern="0" cap="none" spc="0" normalizeH="0" baseline="0" noProof="0" dirty="0" smtClean="0">
                  <a:ln>
                    <a:noFill/>
                  </a:ln>
                  <a:solidFill>
                    <a:sysClr val="windowText" lastClr="000000"/>
                  </a:solidFill>
                  <a:effectLst/>
                  <a:uLnTx/>
                  <a:uFillTx/>
                  <a:latin typeface="Gill Sans MT"/>
                  <a:ea typeface="Times New Roman"/>
                </a:rPr>
                <a:t>NACS</a:t>
              </a:r>
              <a:r>
                <a:rPr kumimoji="0" lang="en-US" sz="1100" b="0" i="0" u="none" strike="noStrike" kern="0" cap="none" spc="0" normalizeH="0" noProof="0" dirty="0" smtClean="0">
                  <a:ln>
                    <a:noFill/>
                  </a:ln>
                  <a:solidFill>
                    <a:sysClr val="windowText" lastClr="000000"/>
                  </a:solidFill>
                  <a:effectLst/>
                  <a:uLnTx/>
                  <a:uFillTx/>
                  <a:latin typeface="Gill Sans MT"/>
                  <a:ea typeface="Times New Roman"/>
                </a:rPr>
                <a:t>  Clients</a:t>
              </a:r>
              <a:endParaRPr kumimoji="0" lang="en-US" sz="1200" b="0" i="0" u="none" strike="noStrike" kern="0" cap="none" spc="0" normalizeH="0" baseline="0" noProof="0" dirty="0">
                <a:ln>
                  <a:noFill/>
                </a:ln>
                <a:solidFill>
                  <a:sysClr val="windowText" lastClr="000000"/>
                </a:solidFill>
                <a:effectLst/>
                <a:uLnTx/>
                <a:uFillTx/>
                <a:latin typeface="Times New Roman"/>
                <a:ea typeface="Times New Roman"/>
              </a:endParaRPr>
            </a:p>
          </p:txBody>
        </p:sp>
      </p:grpSp>
    </p:spTree>
    <p:extLst>
      <p:ext uri="{BB962C8B-B14F-4D97-AF65-F5344CB8AC3E}">
        <p14:creationId xmlns:p14="http://schemas.microsoft.com/office/powerpoint/2010/main" val="30730607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3490"/>
            <a:ext cx="8229600" cy="5246870"/>
          </a:xfrm>
        </p:spPr>
        <p:txBody>
          <a:bodyPr>
            <a:noAutofit/>
          </a:bodyPr>
          <a:lstStyle/>
          <a:p>
            <a:r>
              <a:rPr lang="en-US" sz="2400" dirty="0" smtClean="0"/>
              <a:t>Existing VSLAs and NCST facilities as entry points</a:t>
            </a:r>
          </a:p>
          <a:p>
            <a:r>
              <a:rPr lang="en-US" sz="2400" dirty="0" smtClean="0"/>
              <a:t>Link to existing SGs, paper-based card system is simple to use</a:t>
            </a:r>
          </a:p>
          <a:p>
            <a:r>
              <a:rPr lang="en-US" sz="2400" dirty="0" smtClean="0"/>
              <a:t>2,194 clients reached as of Jan </a:t>
            </a:r>
            <a:r>
              <a:rPr lang="en-US" sz="2400" dirty="0" smtClean="0"/>
              <a:t>2015</a:t>
            </a:r>
          </a:p>
          <a:p>
            <a:r>
              <a:rPr lang="en-US" sz="2400" dirty="0" smtClean="0"/>
              <a:t>Service </a:t>
            </a:r>
            <a:r>
              <a:rPr lang="en-US" sz="2400" dirty="0" smtClean="0"/>
              <a:t>access is  85%+ in Lilongwe, 90%+ in Kasungu</a:t>
            </a:r>
          </a:p>
          <a:p>
            <a:r>
              <a:rPr lang="en-US" sz="2400" dirty="0" smtClean="0"/>
              <a:t>ES and short-term food support/RUTF, links to SGs and care groups (nutrition)</a:t>
            </a:r>
          </a:p>
          <a:p>
            <a:r>
              <a:rPr lang="en-US" sz="2400" dirty="0" smtClean="0"/>
              <a:t>TA, CB activities, referral tools, logistical support all help motivate implementation</a:t>
            </a:r>
          </a:p>
          <a:p>
            <a:r>
              <a:rPr lang="en-US" sz="2400" dirty="0" smtClean="0"/>
              <a:t>Referral completion – use cards to track path</a:t>
            </a:r>
          </a:p>
          <a:p>
            <a:r>
              <a:rPr lang="en-US" sz="2400" dirty="0" smtClean="0"/>
              <a:t>NCST focal persons complete a short report form that captures referral activities and services accessed</a:t>
            </a:r>
          </a:p>
          <a:p>
            <a:r>
              <a:rPr lang="en-US" sz="2400" dirty="0" smtClean="0"/>
              <a:t>Potential to scale</a:t>
            </a:r>
            <a:endParaRPr lang="en-US" sz="2000" dirty="0"/>
          </a:p>
        </p:txBody>
      </p:sp>
      <p:sp>
        <p:nvSpPr>
          <p:cNvPr id="5" name="Title 1"/>
          <p:cNvSpPr>
            <a:spLocks noGrp="1"/>
          </p:cNvSpPr>
          <p:nvPr>
            <p:ph type="title"/>
          </p:nvPr>
        </p:nvSpPr>
        <p:spPr>
          <a:xfrm>
            <a:off x="628650" y="222704"/>
            <a:ext cx="7886700" cy="892174"/>
          </a:xfrm>
          <a:solidFill>
            <a:srgbClr val="00B0F0"/>
          </a:solidFill>
        </p:spPr>
        <p:txBody>
          <a:bodyPr/>
          <a:lstStyle/>
          <a:p>
            <a:pPr algn="r"/>
            <a:r>
              <a:rPr lang="en-US" i="1" dirty="0">
                <a:solidFill>
                  <a:schemeClr val="bg1"/>
                </a:solidFill>
              </a:rPr>
              <a:t>Malawi – </a:t>
            </a:r>
            <a:r>
              <a:rPr lang="en-US" i="1" dirty="0" smtClean="0">
                <a:solidFill>
                  <a:schemeClr val="bg1"/>
                </a:solidFill>
              </a:rPr>
              <a:t>Key Successes </a:t>
            </a:r>
            <a:endParaRPr lang="en-US" i="1" dirty="0">
              <a:solidFill>
                <a:schemeClr val="bg1"/>
              </a:solidFill>
            </a:endParaRPr>
          </a:p>
        </p:txBody>
      </p:sp>
    </p:spTree>
    <p:extLst>
      <p:ext uri="{BB962C8B-B14F-4D97-AF65-F5344CB8AC3E}">
        <p14:creationId xmlns:p14="http://schemas.microsoft.com/office/powerpoint/2010/main" val="30772890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557915"/>
            <a:ext cx="8229600" cy="3766685"/>
          </a:xfrm>
        </p:spPr>
        <p:txBody>
          <a:bodyPr>
            <a:noAutofit/>
          </a:bodyPr>
          <a:lstStyle/>
          <a:p>
            <a:r>
              <a:rPr lang="en-US" dirty="0" smtClean="0"/>
              <a:t>Maintaining confidentiality throughout referral </a:t>
            </a:r>
            <a:r>
              <a:rPr lang="en-US" dirty="0" smtClean="0"/>
              <a:t>process</a:t>
            </a:r>
          </a:p>
          <a:p>
            <a:endParaRPr lang="en-US" dirty="0" smtClean="0"/>
          </a:p>
          <a:p>
            <a:r>
              <a:rPr lang="en-US" dirty="0" smtClean="0"/>
              <a:t>Limited NCST staff, competing times between clinical services and referrals</a:t>
            </a:r>
            <a:endParaRPr lang="en-US" sz="2400" dirty="0"/>
          </a:p>
        </p:txBody>
      </p:sp>
      <p:sp>
        <p:nvSpPr>
          <p:cNvPr id="5" name="Title 1"/>
          <p:cNvSpPr>
            <a:spLocks noGrp="1"/>
          </p:cNvSpPr>
          <p:nvPr>
            <p:ph type="title"/>
          </p:nvPr>
        </p:nvSpPr>
        <p:spPr>
          <a:xfrm>
            <a:off x="628650" y="365127"/>
            <a:ext cx="7886700" cy="864052"/>
          </a:xfrm>
          <a:solidFill>
            <a:srgbClr val="00B0F0"/>
          </a:solidFill>
        </p:spPr>
        <p:txBody>
          <a:bodyPr/>
          <a:lstStyle/>
          <a:p>
            <a:pPr algn="r"/>
            <a:r>
              <a:rPr lang="en-US" i="1" dirty="0">
                <a:solidFill>
                  <a:schemeClr val="bg1"/>
                </a:solidFill>
              </a:rPr>
              <a:t>Malawi </a:t>
            </a:r>
            <a:r>
              <a:rPr lang="en-US" i="1" dirty="0" smtClean="0">
                <a:solidFill>
                  <a:schemeClr val="bg1"/>
                </a:solidFill>
              </a:rPr>
              <a:t>– Key Challenges </a:t>
            </a:r>
            <a:endParaRPr lang="en-US" i="1" dirty="0">
              <a:solidFill>
                <a:schemeClr val="bg1"/>
              </a:solidFill>
            </a:endParaRPr>
          </a:p>
        </p:txBody>
      </p:sp>
    </p:spTree>
    <p:extLst>
      <p:ext uri="{BB962C8B-B14F-4D97-AF65-F5344CB8AC3E}">
        <p14:creationId xmlns:p14="http://schemas.microsoft.com/office/powerpoint/2010/main" val="40365539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267834"/>
          </a:xfrm>
        </p:spPr>
        <p:txBody>
          <a:bodyPr>
            <a:normAutofit/>
          </a:bodyPr>
          <a:lstStyle/>
          <a:p>
            <a:pPr algn="r"/>
            <a:r>
              <a:rPr lang="en-US" sz="6000" dirty="0" smtClean="0"/>
              <a:t>ODK and Paper in Tanzania</a:t>
            </a:r>
            <a:endParaRPr lang="en-US" sz="6000" dirty="0"/>
          </a:p>
        </p:txBody>
      </p:sp>
    </p:spTree>
    <p:extLst>
      <p:ext uri="{BB962C8B-B14F-4D97-AF65-F5344CB8AC3E}">
        <p14:creationId xmlns:p14="http://schemas.microsoft.com/office/powerpoint/2010/main" val="16671701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935037"/>
          </a:xfrm>
          <a:solidFill>
            <a:schemeClr val="accent2">
              <a:lumMod val="40000"/>
              <a:lumOff val="60000"/>
            </a:schemeClr>
          </a:solidFill>
        </p:spPr>
        <p:txBody>
          <a:bodyPr/>
          <a:lstStyle/>
          <a:p>
            <a:pPr algn="r"/>
            <a:r>
              <a:rPr lang="en-US" i="1" dirty="0" smtClean="0"/>
              <a:t>Tanzania – Overview </a:t>
            </a:r>
            <a:endParaRPr lang="en-US" i="1" dirty="0"/>
          </a:p>
        </p:txBody>
      </p:sp>
      <p:sp>
        <p:nvSpPr>
          <p:cNvPr id="4" name="Content Placeholder 2"/>
          <p:cNvSpPr>
            <a:spLocks noGrp="1"/>
          </p:cNvSpPr>
          <p:nvPr>
            <p:ph idx="1"/>
          </p:nvPr>
        </p:nvSpPr>
        <p:spPr>
          <a:xfrm>
            <a:off x="457200" y="1690689"/>
            <a:ext cx="8229600" cy="4276724"/>
          </a:xfrm>
        </p:spPr>
        <p:txBody>
          <a:bodyPr>
            <a:noAutofit/>
          </a:bodyPr>
          <a:lstStyle/>
          <a:p>
            <a:r>
              <a:rPr lang="en-US" dirty="0"/>
              <a:t>22 organizations in the network </a:t>
            </a:r>
          </a:p>
          <a:p>
            <a:r>
              <a:rPr lang="en-US" dirty="0"/>
              <a:t>Coordinating Org: Allamano Health Center</a:t>
            </a:r>
          </a:p>
          <a:p>
            <a:r>
              <a:rPr lang="en-US" dirty="0"/>
              <a:t>Tools: </a:t>
            </a:r>
          </a:p>
          <a:p>
            <a:pPr lvl="1"/>
            <a:r>
              <a:rPr lang="en-US" dirty="0"/>
              <a:t>Enrollment form (paper &amp; ODK)</a:t>
            </a:r>
          </a:p>
          <a:p>
            <a:pPr lvl="1"/>
            <a:r>
              <a:rPr lang="en-US" dirty="0"/>
              <a:t>Organization cards – laminated sheet of card stock with orgs &amp; directions</a:t>
            </a:r>
          </a:p>
          <a:p>
            <a:pPr lvl="1"/>
            <a:r>
              <a:rPr lang="en-US" dirty="0"/>
              <a:t>Referral card (paper)</a:t>
            </a:r>
          </a:p>
          <a:p>
            <a:pPr lvl="1"/>
            <a:r>
              <a:rPr lang="en-US" dirty="0"/>
              <a:t>Referral slip (entered into ODK)</a:t>
            </a:r>
          </a:p>
          <a:p>
            <a:pPr lvl="1"/>
            <a:r>
              <a:rPr lang="en-US" dirty="0"/>
              <a:t>Directions for referral ID numbers</a:t>
            </a:r>
          </a:p>
          <a:p>
            <a:pPr lvl="1"/>
            <a:r>
              <a:rPr lang="en-US" dirty="0"/>
              <a:t>Directions for referral processes</a:t>
            </a:r>
          </a:p>
        </p:txBody>
      </p:sp>
    </p:spTree>
    <p:extLst>
      <p:ext uri="{BB962C8B-B14F-4D97-AF65-F5344CB8AC3E}">
        <p14:creationId xmlns:p14="http://schemas.microsoft.com/office/powerpoint/2010/main" val="16529058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164"/>
            <a:ext cx="7886700" cy="1128712"/>
          </a:xfrm>
          <a:solidFill>
            <a:schemeClr val="accent2">
              <a:lumMod val="40000"/>
              <a:lumOff val="60000"/>
            </a:schemeClr>
          </a:solidFill>
        </p:spPr>
        <p:txBody>
          <a:bodyPr/>
          <a:lstStyle/>
          <a:p>
            <a:pPr algn="r"/>
            <a:r>
              <a:rPr lang="en-US" i="1" dirty="0" smtClean="0"/>
              <a:t>Tanzania – Referral Process</a:t>
            </a:r>
            <a:endParaRPr lang="en-US" i="1" dirty="0"/>
          </a:p>
        </p:txBody>
      </p:sp>
      <p:pic>
        <p:nvPicPr>
          <p:cNvPr id="4" name="Picture 3"/>
          <p:cNvPicPr>
            <a:picLocks noChangeAspect="1"/>
          </p:cNvPicPr>
          <p:nvPr/>
        </p:nvPicPr>
        <p:blipFill>
          <a:blip r:embed="rId2"/>
          <a:stretch>
            <a:fillRect/>
          </a:stretch>
        </p:blipFill>
        <p:spPr>
          <a:xfrm>
            <a:off x="0" y="1285875"/>
            <a:ext cx="9134108" cy="5200649"/>
          </a:xfrm>
          <a:prstGeom prst="rect">
            <a:avLst/>
          </a:prstGeom>
        </p:spPr>
      </p:pic>
    </p:spTree>
    <p:extLst>
      <p:ext uri="{BB962C8B-B14F-4D97-AF65-F5344CB8AC3E}">
        <p14:creationId xmlns:p14="http://schemas.microsoft.com/office/powerpoint/2010/main" val="1455136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163"/>
            <a:ext cx="7886700" cy="1114426"/>
          </a:xfrm>
          <a:solidFill>
            <a:schemeClr val="accent2">
              <a:lumMod val="40000"/>
              <a:lumOff val="60000"/>
            </a:schemeClr>
          </a:solidFill>
        </p:spPr>
        <p:txBody>
          <a:bodyPr/>
          <a:lstStyle/>
          <a:p>
            <a:pPr algn="r"/>
            <a:r>
              <a:rPr lang="en-US" i="1" dirty="0" smtClean="0"/>
              <a:t>Tanzania – Referral Process (cont.)</a:t>
            </a:r>
            <a:endParaRPr lang="en-US" i="1" dirty="0"/>
          </a:p>
        </p:txBody>
      </p:sp>
      <p:pic>
        <p:nvPicPr>
          <p:cNvPr id="5" name="Picture 4"/>
          <p:cNvPicPr>
            <a:picLocks noChangeAspect="1"/>
          </p:cNvPicPr>
          <p:nvPr/>
        </p:nvPicPr>
        <p:blipFill>
          <a:blip r:embed="rId2"/>
          <a:stretch>
            <a:fillRect/>
          </a:stretch>
        </p:blipFill>
        <p:spPr>
          <a:xfrm>
            <a:off x="333237" y="1271589"/>
            <a:ext cx="8477526" cy="5214935"/>
          </a:xfrm>
          <a:prstGeom prst="rect">
            <a:avLst/>
          </a:prstGeom>
        </p:spPr>
      </p:pic>
    </p:spTree>
    <p:extLst>
      <p:ext uri="{BB962C8B-B14F-4D97-AF65-F5344CB8AC3E}">
        <p14:creationId xmlns:p14="http://schemas.microsoft.com/office/powerpoint/2010/main" val="11656279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a:solidFill>
            <a:schemeClr val="accent2">
              <a:lumMod val="40000"/>
              <a:lumOff val="60000"/>
            </a:schemeClr>
          </a:solidFill>
        </p:spPr>
        <p:txBody>
          <a:bodyPr/>
          <a:lstStyle/>
          <a:p>
            <a:pPr algn="r"/>
            <a:r>
              <a:rPr lang="en-US" i="1" dirty="0" smtClean="0"/>
              <a:t>Tanzania – Key Sucesses</a:t>
            </a:r>
            <a:endParaRPr lang="en-US" i="1" dirty="0"/>
          </a:p>
        </p:txBody>
      </p:sp>
      <p:sp>
        <p:nvSpPr>
          <p:cNvPr id="3" name="Content Placeholder 2"/>
          <p:cNvSpPr>
            <a:spLocks noGrp="1"/>
          </p:cNvSpPr>
          <p:nvPr>
            <p:ph idx="1"/>
          </p:nvPr>
        </p:nvSpPr>
        <p:spPr>
          <a:xfrm>
            <a:off x="457200" y="1557338"/>
            <a:ext cx="8229600" cy="4943475"/>
          </a:xfrm>
        </p:spPr>
        <p:txBody>
          <a:bodyPr/>
          <a:lstStyle/>
          <a:p>
            <a:r>
              <a:rPr lang="en-US" sz="2400" dirty="0"/>
              <a:t>~1 year – intensive activity July - October</a:t>
            </a:r>
          </a:p>
          <a:p>
            <a:r>
              <a:rPr lang="en-US" sz="2400" dirty="0"/>
              <a:t>Allamano was previously referring clients to internal savings and other activities that were within their organization</a:t>
            </a:r>
          </a:p>
          <a:p>
            <a:r>
              <a:rPr lang="en-US" sz="2400" dirty="0"/>
              <a:t>Process is relatively functional for organizations, they have asked for funds or other support to implement</a:t>
            </a:r>
          </a:p>
          <a:p>
            <a:r>
              <a:rPr lang="en-US" sz="2400" dirty="0"/>
              <a:t>~300 clients from Oct - Dec</a:t>
            </a:r>
          </a:p>
          <a:p>
            <a:r>
              <a:rPr lang="en-US" sz="2400" dirty="0"/>
              <a:t>22 organizations, at least 6 categories of services offered (approximately 50 offerings)</a:t>
            </a:r>
          </a:p>
          <a:p>
            <a:pPr lvl="1"/>
            <a:r>
              <a:rPr lang="en-US" sz="2000" dirty="0"/>
              <a:t>1) Agr/home garden, 2) Health, 3) ES, 4) Youth &amp; orphans, 5) GBV/VAC, 6) Food support </a:t>
            </a:r>
          </a:p>
        </p:txBody>
      </p:sp>
    </p:spTree>
    <p:extLst>
      <p:ext uri="{BB962C8B-B14F-4D97-AF65-F5344CB8AC3E}">
        <p14:creationId xmlns:p14="http://schemas.microsoft.com/office/powerpoint/2010/main" val="35532555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a:solidFill>
            <a:schemeClr val="accent2">
              <a:lumMod val="40000"/>
              <a:lumOff val="60000"/>
            </a:schemeClr>
          </a:solidFill>
        </p:spPr>
        <p:txBody>
          <a:bodyPr/>
          <a:lstStyle/>
          <a:p>
            <a:pPr algn="r"/>
            <a:r>
              <a:rPr lang="en-US" i="1" dirty="0" smtClean="0"/>
              <a:t>Tanzania – Key Successes (cont.)</a:t>
            </a:r>
            <a:endParaRPr lang="en-US" i="1" dirty="0"/>
          </a:p>
        </p:txBody>
      </p:sp>
      <p:sp>
        <p:nvSpPr>
          <p:cNvPr id="3" name="Content Placeholder 2"/>
          <p:cNvSpPr>
            <a:spLocks noGrp="1"/>
          </p:cNvSpPr>
          <p:nvPr>
            <p:ph idx="1"/>
          </p:nvPr>
        </p:nvSpPr>
        <p:spPr/>
        <p:txBody>
          <a:bodyPr/>
          <a:lstStyle/>
          <a:p>
            <a:r>
              <a:rPr lang="en-US" dirty="0"/>
              <a:t>Motivation: See linkages as beneficial for future funding, capacity development </a:t>
            </a:r>
            <a:r>
              <a:rPr lang="en-US" dirty="0" smtClean="0"/>
              <a:t>opportunities</a:t>
            </a:r>
          </a:p>
          <a:p>
            <a:endParaRPr lang="en-US" dirty="0"/>
          </a:p>
          <a:p>
            <a:r>
              <a:rPr lang="en-US" dirty="0"/>
              <a:t>Referral completion and follow up is </a:t>
            </a:r>
            <a:r>
              <a:rPr lang="en-US" dirty="0" smtClean="0"/>
              <a:t>happening</a:t>
            </a:r>
          </a:p>
          <a:p>
            <a:endParaRPr lang="en-US" dirty="0"/>
          </a:p>
          <a:p>
            <a:r>
              <a:rPr lang="en-US" dirty="0"/>
              <a:t>Referral client records linked to health records at the clinic</a:t>
            </a:r>
          </a:p>
          <a:p>
            <a:endParaRPr lang="en-US" dirty="0"/>
          </a:p>
        </p:txBody>
      </p:sp>
    </p:spTree>
    <p:extLst>
      <p:ext uri="{BB962C8B-B14F-4D97-AF65-F5344CB8AC3E}">
        <p14:creationId xmlns:p14="http://schemas.microsoft.com/office/powerpoint/2010/main" val="4261866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Recap: LIFT’s Organizational Network Analysis (ONA) and Service Directory</a:t>
            </a:r>
            <a:endParaRPr lang="en-US" dirty="0"/>
          </a:p>
        </p:txBody>
      </p:sp>
    </p:spTree>
    <p:extLst>
      <p:ext uri="{BB962C8B-B14F-4D97-AF65-F5344CB8AC3E}">
        <p14:creationId xmlns:p14="http://schemas.microsoft.com/office/powerpoint/2010/main" val="38723266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90" y="2712086"/>
            <a:ext cx="7886700" cy="1325563"/>
          </a:xfrm>
        </p:spPr>
        <p:txBody>
          <a:bodyPr>
            <a:normAutofit/>
          </a:bodyPr>
          <a:lstStyle/>
          <a:p>
            <a:pPr algn="r"/>
            <a:r>
              <a:rPr lang="en-US" sz="6000" dirty="0" smtClean="0"/>
              <a:t>Paper-Based in Zambia</a:t>
            </a:r>
            <a:endParaRPr lang="en-US" sz="6000" dirty="0"/>
          </a:p>
        </p:txBody>
      </p:sp>
    </p:spTree>
    <p:extLst>
      <p:ext uri="{BB962C8B-B14F-4D97-AF65-F5344CB8AC3E}">
        <p14:creationId xmlns:p14="http://schemas.microsoft.com/office/powerpoint/2010/main" val="1024797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877887"/>
          </a:xfrm>
          <a:solidFill>
            <a:srgbClr val="FFFF00"/>
          </a:solidFill>
        </p:spPr>
        <p:txBody>
          <a:bodyPr/>
          <a:lstStyle/>
          <a:p>
            <a:pPr algn="r"/>
            <a:r>
              <a:rPr lang="en-US" i="1" dirty="0" smtClean="0"/>
              <a:t>Zambia – Overview </a:t>
            </a:r>
            <a:endParaRPr lang="en-US" i="1" dirty="0"/>
          </a:p>
        </p:txBody>
      </p:sp>
      <p:sp>
        <p:nvSpPr>
          <p:cNvPr id="4" name="Content Placeholder 2"/>
          <p:cNvSpPr>
            <a:spLocks noGrp="1"/>
          </p:cNvSpPr>
          <p:nvPr>
            <p:ph idx="1"/>
          </p:nvPr>
        </p:nvSpPr>
        <p:spPr>
          <a:xfrm>
            <a:off x="457200" y="1371601"/>
            <a:ext cx="8229600" cy="5286374"/>
          </a:xfrm>
        </p:spPr>
        <p:txBody>
          <a:bodyPr>
            <a:noAutofit/>
          </a:bodyPr>
          <a:lstStyle/>
          <a:p>
            <a:r>
              <a:rPr lang="en-US" sz="2400" dirty="0"/>
              <a:t>District wide network with many members currently engaged (33 ES/L/FS service providers, 3 private sector contributors, currently 5 HFs but up to 34 HFs </a:t>
            </a:r>
            <a:r>
              <a:rPr lang="en-US" sz="2400" dirty="0" smtClean="0"/>
              <a:t>)</a:t>
            </a:r>
          </a:p>
          <a:p>
            <a:endParaRPr lang="en-US" sz="2400" dirty="0"/>
          </a:p>
          <a:p>
            <a:r>
              <a:rPr lang="en-US" sz="2400" dirty="0"/>
              <a:t>Hoping to utilize NHCs and social workers or others based at the HFs for support in making/coordinating </a:t>
            </a:r>
            <a:r>
              <a:rPr lang="en-US" sz="2400" dirty="0" smtClean="0"/>
              <a:t>referrals</a:t>
            </a:r>
          </a:p>
          <a:p>
            <a:endParaRPr lang="en-US" sz="2400" dirty="0"/>
          </a:p>
          <a:p>
            <a:r>
              <a:rPr lang="en-US" sz="2400" dirty="0"/>
              <a:t>Exploring having Kitwe District Medical Office allocate a staff member (M&amp;E) to support overall network coordination and data </a:t>
            </a:r>
            <a:r>
              <a:rPr lang="en-US" sz="2400" dirty="0" smtClean="0"/>
              <a:t>management</a:t>
            </a:r>
            <a:endParaRPr lang="en-US" sz="2400" dirty="0"/>
          </a:p>
        </p:txBody>
      </p:sp>
    </p:spTree>
    <p:extLst>
      <p:ext uri="{BB962C8B-B14F-4D97-AF65-F5344CB8AC3E}">
        <p14:creationId xmlns:p14="http://schemas.microsoft.com/office/powerpoint/2010/main" val="22884366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r"/>
            <a:r>
              <a:rPr lang="en-US" i="1" dirty="0" smtClean="0"/>
              <a:t>Zambia</a:t>
            </a:r>
            <a:endParaRPr lang="en-US" i="1" dirty="0"/>
          </a:p>
        </p:txBody>
      </p:sp>
      <p:sp>
        <p:nvSpPr>
          <p:cNvPr id="3" name="Content Placeholder 2"/>
          <p:cNvSpPr>
            <a:spLocks noGrp="1"/>
          </p:cNvSpPr>
          <p:nvPr>
            <p:ph idx="1"/>
          </p:nvPr>
        </p:nvSpPr>
        <p:spPr>
          <a:xfrm>
            <a:off x="628650" y="1825624"/>
            <a:ext cx="7886700" cy="4895215"/>
          </a:xfrm>
        </p:spPr>
        <p:txBody>
          <a:bodyPr/>
          <a:lstStyle/>
          <a:p>
            <a:r>
              <a:rPr lang="en-US" sz="2400" dirty="0"/>
              <a:t>Tools:</a:t>
            </a:r>
          </a:p>
          <a:p>
            <a:pPr lvl="1"/>
            <a:r>
              <a:rPr lang="en-US" sz="2000" dirty="0"/>
              <a:t>Paper referral forms, paper registers, paper monthly reporting templates, health questions, possibly DT.  Excel file for data compilation at networks level. May integrate more technology </a:t>
            </a:r>
            <a:r>
              <a:rPr lang="en-US" sz="2000" dirty="0" smtClean="0"/>
              <a:t>later</a:t>
            </a:r>
          </a:p>
          <a:p>
            <a:pPr lvl="1"/>
            <a:endParaRPr lang="en-US" sz="2000" dirty="0"/>
          </a:p>
          <a:p>
            <a:r>
              <a:rPr lang="en-US" sz="2400" dirty="0"/>
              <a:t>Open referral process where any SP/HF can refer to another directly (1-step process</a:t>
            </a:r>
            <a:r>
              <a:rPr lang="en-US" sz="2400" dirty="0" smtClean="0"/>
              <a:t>)</a:t>
            </a:r>
          </a:p>
          <a:p>
            <a:endParaRPr lang="en-US" sz="2400" dirty="0"/>
          </a:p>
          <a:p>
            <a:r>
              <a:rPr lang="en-US" sz="2400" dirty="0"/>
              <a:t>Still determining who can/will ask health questions</a:t>
            </a:r>
          </a:p>
          <a:p>
            <a:pPr lvl="1"/>
            <a:r>
              <a:rPr lang="en-US" sz="2000" dirty="0"/>
              <a:t>Remember that LIFT is funded by PEPFAR (health q’s may not be priority/relevant for KRN)</a:t>
            </a:r>
          </a:p>
          <a:p>
            <a:pPr lvl="1"/>
            <a:r>
              <a:rPr lang="en-US" sz="2000" dirty="0"/>
              <a:t>What is of interest to KRN? It is up to you to develop tools that collect this client </a:t>
            </a:r>
            <a:r>
              <a:rPr lang="en-US" sz="2000" dirty="0" smtClean="0"/>
              <a:t>information</a:t>
            </a:r>
            <a:endParaRPr lang="en-US" sz="2000" dirty="0"/>
          </a:p>
        </p:txBody>
      </p:sp>
    </p:spTree>
    <p:extLst>
      <p:ext uri="{BB962C8B-B14F-4D97-AF65-F5344CB8AC3E}">
        <p14:creationId xmlns:p14="http://schemas.microsoft.com/office/powerpoint/2010/main" val="4247430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6241" y="196021"/>
            <a:ext cx="8395438" cy="6357180"/>
            <a:chOff x="1946536" y="1330223"/>
            <a:chExt cx="5294847" cy="4088775"/>
          </a:xfrm>
        </p:grpSpPr>
        <p:sp>
          <p:nvSpPr>
            <p:cNvPr id="4" name="Oval 3"/>
            <p:cNvSpPr/>
            <p:nvPr/>
          </p:nvSpPr>
          <p:spPr>
            <a:xfrm>
              <a:off x="2722598" y="1949638"/>
              <a:ext cx="3054476" cy="2994753"/>
            </a:xfrm>
            <a:prstGeom prst="ellipse">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5" name="Rectangular Callout 4"/>
            <p:cNvSpPr/>
            <p:nvPr/>
          </p:nvSpPr>
          <p:spPr>
            <a:xfrm>
              <a:off x="3056475" y="1330223"/>
              <a:ext cx="2652595" cy="248209"/>
            </a:xfrm>
            <a:prstGeom prst="wedgeRectCallout">
              <a:avLst>
                <a:gd name="adj1" fmla="val 19861"/>
                <a:gd name="adj2" fmla="val 47585"/>
              </a:avLst>
            </a:prstGeom>
            <a:solidFill>
              <a:srgbClr val="FFFF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b="1" dirty="0">
                  <a:solidFill>
                    <a:prstClr val="black"/>
                  </a:solidFill>
                </a:rPr>
                <a:t>Referral Process: HF Entry Point</a:t>
              </a:r>
            </a:p>
          </p:txBody>
        </p:sp>
        <p:sp>
          <p:nvSpPr>
            <p:cNvPr id="6" name="Rounded Rectangle 5"/>
            <p:cNvSpPr/>
            <p:nvPr/>
          </p:nvSpPr>
          <p:spPr>
            <a:xfrm>
              <a:off x="3880360" y="3411436"/>
              <a:ext cx="702464" cy="408623"/>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900" dirty="0">
                  <a:solidFill>
                    <a:prstClr val="black"/>
                  </a:solidFill>
                </a:rPr>
                <a:t>Health Facility*</a:t>
              </a:r>
              <a:endParaRPr lang="en-US" sz="788" dirty="0">
                <a:solidFill>
                  <a:prstClr val="black"/>
                </a:solidFill>
              </a:endParaRPr>
            </a:p>
          </p:txBody>
        </p:sp>
        <p:sp>
          <p:nvSpPr>
            <p:cNvPr id="15" name="Rounded Rectangle 14"/>
            <p:cNvSpPr/>
            <p:nvPr/>
          </p:nvSpPr>
          <p:spPr>
            <a:xfrm>
              <a:off x="5143912" y="3043239"/>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SP2</a:t>
              </a:r>
            </a:p>
          </p:txBody>
        </p:sp>
        <p:cxnSp>
          <p:nvCxnSpPr>
            <p:cNvPr id="47" name="Straight Arrow Connector 46"/>
            <p:cNvCxnSpPr/>
            <p:nvPr/>
          </p:nvCxnSpPr>
          <p:spPr>
            <a:xfrm>
              <a:off x="3224151" y="4983445"/>
              <a:ext cx="0" cy="24727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309878" y="5014913"/>
              <a:ext cx="844730" cy="404085"/>
            </a:xfrm>
            <a:prstGeom prst="rect">
              <a:avLst/>
            </a:prstGeom>
            <a:noFill/>
          </p:spPr>
          <p:txBody>
            <a:bodyPr wrap="square" rtlCol="0">
              <a:spAutoFit/>
            </a:bodyPr>
            <a:lstStyle/>
            <a:p>
              <a:r>
                <a:rPr lang="en-US" sz="1013" dirty="0">
                  <a:solidFill>
                    <a:prstClr val="black"/>
                  </a:solidFill>
                </a:rPr>
                <a:t>= Client Flow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450" y="3165335"/>
              <a:ext cx="895038" cy="620711"/>
            </a:xfrm>
            <a:prstGeom prst="rect">
              <a:avLst/>
            </a:prstGeom>
          </p:spPr>
        </p:pic>
        <p:sp>
          <p:nvSpPr>
            <p:cNvPr id="44" name="Rounded Rectangle 43"/>
            <p:cNvSpPr/>
            <p:nvPr/>
          </p:nvSpPr>
          <p:spPr>
            <a:xfrm>
              <a:off x="3908779" y="4253547"/>
              <a:ext cx="766312" cy="274615"/>
            </a:xfrm>
            <a:prstGeom prst="roundRect">
              <a:avLst/>
            </a:prstGeom>
            <a:solidFill>
              <a:schemeClr val="accent6">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13" dirty="0">
                  <a:solidFill>
                    <a:prstClr val="white"/>
                  </a:solidFill>
                </a:rPr>
                <a:t>LCO</a:t>
              </a:r>
            </a:p>
          </p:txBody>
        </p:sp>
        <p:sp>
          <p:nvSpPr>
            <p:cNvPr id="61" name="TextBox 60"/>
            <p:cNvSpPr txBox="1"/>
            <p:nvPr/>
          </p:nvSpPr>
          <p:spPr>
            <a:xfrm>
              <a:off x="4343102" y="5014913"/>
              <a:ext cx="1495663" cy="248209"/>
            </a:xfrm>
            <a:prstGeom prst="rect">
              <a:avLst/>
            </a:prstGeom>
            <a:noFill/>
          </p:spPr>
          <p:txBody>
            <a:bodyPr wrap="square" rtlCol="0">
              <a:spAutoFit/>
            </a:bodyPr>
            <a:lstStyle/>
            <a:p>
              <a:r>
                <a:rPr lang="en-US" sz="1013" dirty="0">
                  <a:solidFill>
                    <a:prstClr val="black"/>
                  </a:solidFill>
                </a:rPr>
                <a:t>= Referral Forms</a:t>
              </a:r>
            </a:p>
          </p:txBody>
        </p:sp>
        <p:cxnSp>
          <p:nvCxnSpPr>
            <p:cNvPr id="62" name="Curved Connector 61"/>
            <p:cNvCxnSpPr/>
            <p:nvPr/>
          </p:nvCxnSpPr>
          <p:spPr>
            <a:xfrm rot="16200000" flipV="1">
              <a:off x="4130812" y="5155063"/>
              <a:ext cx="244216" cy="133"/>
            </a:xfrm>
            <a:prstGeom prst="curvedConnector3">
              <a:avLst>
                <a:gd name="adj1" fmla="val 50000"/>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5143912" y="3721590"/>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SP4</a:t>
              </a:r>
            </a:p>
          </p:txBody>
        </p:sp>
        <p:cxnSp>
          <p:nvCxnSpPr>
            <p:cNvPr id="25" name="Straight Arrow Connector 24"/>
            <p:cNvCxnSpPr>
              <a:stCxn id="6" idx="3"/>
            </p:cNvCxnSpPr>
            <p:nvPr/>
          </p:nvCxnSpPr>
          <p:spPr>
            <a:xfrm flipV="1">
              <a:off x="4582824" y="3187954"/>
              <a:ext cx="555344" cy="427794"/>
            </a:xfrm>
            <a:prstGeom prst="straightConnector1">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82824" y="3634080"/>
              <a:ext cx="561089" cy="241732"/>
            </a:xfrm>
            <a:prstGeom prst="straightConnector1">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590757" y="3272660"/>
              <a:ext cx="558902" cy="34871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3"/>
            </p:cNvCxnSpPr>
            <p:nvPr/>
          </p:nvCxnSpPr>
          <p:spPr>
            <a:xfrm>
              <a:off x="4582824" y="3615748"/>
              <a:ext cx="561089" cy="17585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0800000" flipV="1">
              <a:off x="4231594" y="3131055"/>
              <a:ext cx="912320" cy="284395"/>
            </a:xfrm>
            <a:prstGeom prst="curvedConnector3">
              <a:avLst>
                <a:gd name="adj1" fmla="val 99586"/>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10800000">
              <a:off x="4249837" y="3831122"/>
              <a:ext cx="899822" cy="148387"/>
            </a:xfrm>
            <a:prstGeom prst="curvedConnector3">
              <a:avLst>
                <a:gd name="adj1" fmla="val 100274"/>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23" name="Rectangular Callout 22"/>
            <p:cNvSpPr/>
            <p:nvPr/>
          </p:nvSpPr>
          <p:spPr>
            <a:xfrm>
              <a:off x="2416512" y="3979508"/>
              <a:ext cx="1045229" cy="634689"/>
            </a:xfrm>
            <a:prstGeom prst="wedgeRectCallout">
              <a:avLst>
                <a:gd name="adj1" fmla="val 100249"/>
                <a:gd name="adj2" fmla="val -78639"/>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3:</a:t>
              </a:r>
            </a:p>
            <a:p>
              <a:r>
                <a:rPr lang="en-US" sz="788" dirty="0">
                  <a:solidFill>
                    <a:prstClr val="black"/>
                  </a:solidFill>
                </a:rPr>
                <a:t>- Enter referral feedback into register</a:t>
              </a:r>
            </a:p>
            <a:p>
              <a:r>
                <a:rPr lang="en-US" sz="788" dirty="0">
                  <a:solidFill>
                    <a:prstClr val="black"/>
                  </a:solidFill>
                </a:rPr>
                <a:t>- Complete any client follow up indicated</a:t>
              </a:r>
            </a:p>
          </p:txBody>
        </p:sp>
        <p:sp>
          <p:nvSpPr>
            <p:cNvPr id="26" name="TextBox 25"/>
            <p:cNvSpPr txBox="1"/>
            <p:nvPr/>
          </p:nvSpPr>
          <p:spPr>
            <a:xfrm>
              <a:off x="6066179" y="4322415"/>
              <a:ext cx="1175204" cy="941091"/>
            </a:xfrm>
            <a:prstGeom prst="rect">
              <a:avLst/>
            </a:prstGeom>
            <a:noFill/>
          </p:spPr>
          <p:txBody>
            <a:bodyPr wrap="square" rtlCol="0">
              <a:spAutoFit/>
            </a:bodyPr>
            <a:lstStyle/>
            <a:p>
              <a:r>
                <a:rPr lang="en-US" sz="788" dirty="0">
                  <a:solidFill>
                    <a:prstClr val="black"/>
                  </a:solidFill>
                </a:rPr>
                <a:t>*HF staff will utilize  Social Workers or NHC volunteers onsite to make and record referrals, and enter completed referrals into the register.</a:t>
              </a:r>
            </a:p>
          </p:txBody>
        </p:sp>
        <p:sp>
          <p:nvSpPr>
            <p:cNvPr id="24" name="Rectangular Callout 23"/>
            <p:cNvSpPr/>
            <p:nvPr/>
          </p:nvSpPr>
          <p:spPr>
            <a:xfrm>
              <a:off x="4352197" y="2025922"/>
              <a:ext cx="1209257" cy="862498"/>
            </a:xfrm>
            <a:prstGeom prst="wedgeRectCallout">
              <a:avLst>
                <a:gd name="adj1" fmla="val 38022"/>
                <a:gd name="adj2" fmla="val 692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2a:</a:t>
              </a:r>
            </a:p>
            <a:p>
              <a:pPr marL="96441" indent="-96441">
                <a:buFontTx/>
                <a:buChar char="-"/>
              </a:pPr>
              <a:r>
                <a:rPr lang="en-US" sz="788" dirty="0">
                  <a:solidFill>
                    <a:prstClr val="black"/>
                  </a:solidFill>
                </a:rPr>
                <a:t>Provide services to client</a:t>
              </a:r>
            </a:p>
            <a:p>
              <a:pPr marL="96441" indent="-96441">
                <a:buFontTx/>
                <a:buChar char="-"/>
              </a:pPr>
              <a:r>
                <a:rPr lang="en-US" sz="788" dirty="0">
                  <a:solidFill>
                    <a:prstClr val="black"/>
                  </a:solidFill>
                </a:rPr>
                <a:t>Return referral feedback form to HF</a:t>
              </a:r>
            </a:p>
            <a:p>
              <a:pPr marL="96441" indent="-96441">
                <a:buFontTx/>
                <a:buChar char="-"/>
              </a:pPr>
              <a:r>
                <a:rPr lang="en-US" sz="788" dirty="0">
                  <a:solidFill>
                    <a:prstClr val="black"/>
                  </a:solidFill>
                </a:rPr>
                <a:t>Complete referral register</a:t>
              </a:r>
            </a:p>
          </p:txBody>
        </p:sp>
        <p:sp>
          <p:nvSpPr>
            <p:cNvPr id="27" name="Rectangular Callout 26"/>
            <p:cNvSpPr/>
            <p:nvPr/>
          </p:nvSpPr>
          <p:spPr>
            <a:xfrm>
              <a:off x="4908596" y="4133466"/>
              <a:ext cx="955040" cy="785576"/>
            </a:xfrm>
            <a:prstGeom prst="wedgeRectCallout">
              <a:avLst>
                <a:gd name="adj1" fmla="val -103504"/>
                <a:gd name="adj2" fmla="val -9247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2b:</a:t>
              </a:r>
            </a:p>
            <a:p>
              <a:pPr marL="96441" indent="-96441">
                <a:buFontTx/>
                <a:buChar char="-"/>
              </a:pPr>
              <a:r>
                <a:rPr lang="en-US" sz="788" dirty="0">
                  <a:solidFill>
                    <a:prstClr val="black"/>
                  </a:solidFill>
                </a:rPr>
                <a:t>Follow up with SPs/client if referral feedback is not received within 2 weeks</a:t>
              </a:r>
            </a:p>
          </p:txBody>
        </p:sp>
        <p:sp>
          <p:nvSpPr>
            <p:cNvPr id="31" name="Rectangular Callout 30"/>
            <p:cNvSpPr/>
            <p:nvPr/>
          </p:nvSpPr>
          <p:spPr>
            <a:xfrm>
              <a:off x="1946536" y="1640790"/>
              <a:ext cx="1428746" cy="1447355"/>
            </a:xfrm>
            <a:prstGeom prst="wedgeRectCallout">
              <a:avLst>
                <a:gd name="adj1" fmla="val 92800"/>
                <a:gd name="adj2" fmla="val 74104"/>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1: </a:t>
              </a:r>
            </a:p>
            <a:p>
              <a:pPr marL="96441" indent="-96441">
                <a:buFontTx/>
                <a:buChar char="-"/>
              </a:pPr>
              <a:r>
                <a:rPr lang="en-US" sz="788" dirty="0">
                  <a:solidFill>
                    <a:prstClr val="black"/>
                  </a:solidFill>
                </a:rPr>
                <a:t>Complete client intake</a:t>
              </a:r>
            </a:p>
            <a:p>
              <a:pPr marL="96441" indent="-96441">
                <a:buFontTx/>
                <a:buChar char="-"/>
              </a:pPr>
              <a:r>
                <a:rPr lang="en-US" sz="788" dirty="0">
                  <a:solidFill>
                    <a:prstClr val="black"/>
                  </a:solidFill>
                </a:rPr>
                <a:t>Assign Client ID Number (use SmartCare Number where relevant)</a:t>
              </a:r>
            </a:p>
            <a:p>
              <a:pPr marL="96441" indent="-96441">
                <a:buFontTx/>
                <a:buChar char="-"/>
              </a:pPr>
              <a:r>
                <a:rPr lang="en-US" sz="788" dirty="0">
                  <a:solidFill>
                    <a:prstClr val="black"/>
                  </a:solidFill>
                </a:rPr>
                <a:t>Collect and record health data </a:t>
              </a:r>
            </a:p>
            <a:p>
              <a:pPr marL="96441" indent="-96441">
                <a:buFontTx/>
                <a:buChar char="-"/>
              </a:pPr>
              <a:r>
                <a:rPr lang="en-US" sz="788" dirty="0">
                  <a:solidFill>
                    <a:prstClr val="black"/>
                  </a:solidFill>
                </a:rPr>
                <a:t>Use referral directory and counseling guidance</a:t>
              </a:r>
            </a:p>
            <a:p>
              <a:pPr marL="96441" indent="-96441">
                <a:buFontTx/>
                <a:buChar char="-"/>
              </a:pPr>
              <a:r>
                <a:rPr lang="en-US" sz="788" dirty="0">
                  <a:solidFill>
                    <a:prstClr val="black"/>
                  </a:solidFill>
                </a:rPr>
                <a:t>Give client referral form</a:t>
              </a:r>
            </a:p>
            <a:p>
              <a:pPr marL="96441" indent="-96441">
                <a:buFontTx/>
                <a:buChar char="-"/>
              </a:pPr>
              <a:r>
                <a:rPr lang="en-US" sz="788" dirty="0">
                  <a:solidFill>
                    <a:prstClr val="black"/>
                  </a:solidFill>
                </a:rPr>
                <a:t>Refer client to SP(s)</a:t>
              </a:r>
            </a:p>
            <a:p>
              <a:pPr marL="96441" indent="-96441">
                <a:buFontTx/>
                <a:buChar char="-"/>
              </a:pPr>
              <a:r>
                <a:rPr lang="en-US" sz="788" dirty="0">
                  <a:solidFill>
                    <a:prstClr val="black"/>
                  </a:solidFill>
                </a:rPr>
                <a:t>Record referrals in register</a:t>
              </a:r>
            </a:p>
          </p:txBody>
        </p:sp>
      </p:grpSp>
      <p:sp>
        <p:nvSpPr>
          <p:cNvPr id="29" name="TextBox 28"/>
          <p:cNvSpPr txBox="1"/>
          <p:nvPr/>
        </p:nvSpPr>
        <p:spPr>
          <a:xfrm>
            <a:off x="6808699" y="678887"/>
            <a:ext cx="2102572" cy="2031325"/>
          </a:xfrm>
          <a:prstGeom prst="rect">
            <a:avLst/>
          </a:prstGeom>
          <a:noFill/>
          <a:ln>
            <a:solidFill>
              <a:schemeClr val="accent1">
                <a:shade val="50000"/>
              </a:schemeClr>
            </a:solidFill>
          </a:ln>
        </p:spPr>
        <p:txBody>
          <a:bodyPr wrap="square" rtlCol="0">
            <a:spAutoFit/>
          </a:bodyPr>
          <a:lstStyle/>
          <a:p>
            <a:r>
              <a:rPr lang="en-US" sz="1400" dirty="0" smtClean="0">
                <a:solidFill>
                  <a:prstClr val="black"/>
                </a:solidFill>
              </a:rPr>
              <a:t>HF = Health Facility</a:t>
            </a:r>
          </a:p>
          <a:p>
            <a:endParaRPr lang="en-US" sz="1400" dirty="0">
              <a:solidFill>
                <a:prstClr val="black"/>
              </a:solidFill>
            </a:endParaRPr>
          </a:p>
          <a:p>
            <a:r>
              <a:rPr lang="en-US" sz="1400" dirty="0" smtClean="0">
                <a:solidFill>
                  <a:prstClr val="black"/>
                </a:solidFill>
              </a:rPr>
              <a:t>RCO = Referral Coordinating Organization</a:t>
            </a:r>
          </a:p>
          <a:p>
            <a:endParaRPr lang="en-US" sz="1400" dirty="0">
              <a:solidFill>
                <a:prstClr val="black"/>
              </a:solidFill>
            </a:endParaRPr>
          </a:p>
          <a:p>
            <a:r>
              <a:rPr lang="en-US" sz="1400" dirty="0" smtClean="0">
                <a:solidFill>
                  <a:prstClr val="black"/>
                </a:solidFill>
              </a:rPr>
              <a:t>SP = Service Provider</a:t>
            </a:r>
          </a:p>
          <a:p>
            <a:endParaRPr lang="en-US" sz="1400" dirty="0">
              <a:solidFill>
                <a:prstClr val="black"/>
              </a:solidFill>
            </a:endParaRPr>
          </a:p>
          <a:p>
            <a:r>
              <a:rPr lang="en-US" sz="1400" dirty="0" smtClean="0">
                <a:solidFill>
                  <a:prstClr val="black"/>
                </a:solidFill>
              </a:rPr>
              <a:t>LCO = Lead Coordinating Organization</a:t>
            </a:r>
            <a:endParaRPr lang="en-US" sz="1400" dirty="0">
              <a:solidFill>
                <a:prstClr val="black"/>
              </a:solidFill>
            </a:endParaRPr>
          </a:p>
        </p:txBody>
      </p:sp>
    </p:spTree>
    <p:extLst>
      <p:ext uri="{BB962C8B-B14F-4D97-AF65-F5344CB8AC3E}">
        <p14:creationId xmlns:p14="http://schemas.microsoft.com/office/powerpoint/2010/main" val="16409342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289561"/>
            <a:ext cx="7696200" cy="6035040"/>
            <a:chOff x="2008402" y="1251403"/>
            <a:chExt cx="4953570" cy="4167595"/>
          </a:xfrm>
        </p:grpSpPr>
        <p:sp>
          <p:nvSpPr>
            <p:cNvPr id="4" name="Oval 3"/>
            <p:cNvSpPr/>
            <p:nvPr/>
          </p:nvSpPr>
          <p:spPr>
            <a:xfrm>
              <a:off x="2769744" y="1972116"/>
              <a:ext cx="3054476" cy="2994753"/>
            </a:xfrm>
            <a:prstGeom prst="ellipse">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5" name="Rectangular Callout 4"/>
            <p:cNvSpPr/>
            <p:nvPr/>
          </p:nvSpPr>
          <p:spPr>
            <a:xfrm>
              <a:off x="3132395" y="1251403"/>
              <a:ext cx="2652595" cy="248209"/>
            </a:xfrm>
            <a:prstGeom prst="wedgeRectCallout">
              <a:avLst>
                <a:gd name="adj1" fmla="val 19861"/>
                <a:gd name="adj2" fmla="val 47585"/>
              </a:avLst>
            </a:prstGeom>
            <a:solidFill>
              <a:schemeClr val="accent4">
                <a:lumMod val="60000"/>
                <a:lumOff val="4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b="1" dirty="0">
                  <a:solidFill>
                    <a:prstClr val="black"/>
                  </a:solidFill>
                </a:rPr>
                <a:t>Referral Process: SP Entry Point</a:t>
              </a:r>
            </a:p>
          </p:txBody>
        </p:sp>
        <p:sp>
          <p:nvSpPr>
            <p:cNvPr id="6" name="Rounded Rectangle 5"/>
            <p:cNvSpPr/>
            <p:nvPr/>
          </p:nvSpPr>
          <p:spPr>
            <a:xfrm>
              <a:off x="5091604" y="3121992"/>
              <a:ext cx="471488" cy="255389"/>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900" dirty="0">
                  <a:solidFill>
                    <a:prstClr val="black"/>
                  </a:solidFill>
                </a:rPr>
                <a:t>HF</a:t>
              </a:r>
              <a:endParaRPr lang="en-US" sz="788" dirty="0">
                <a:solidFill>
                  <a:prstClr val="black"/>
                </a:solidFill>
              </a:endParaRPr>
            </a:p>
          </p:txBody>
        </p:sp>
        <p:sp>
          <p:nvSpPr>
            <p:cNvPr id="16" name="Rounded Rectangle 15"/>
            <p:cNvSpPr/>
            <p:nvPr/>
          </p:nvSpPr>
          <p:spPr>
            <a:xfrm>
              <a:off x="3930924" y="3454759"/>
              <a:ext cx="609840"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13" dirty="0">
                  <a:solidFill>
                    <a:prstClr val="white"/>
                  </a:solidFill>
                </a:rPr>
                <a:t>SP1</a:t>
              </a:r>
            </a:p>
          </p:txBody>
        </p:sp>
        <p:cxnSp>
          <p:nvCxnSpPr>
            <p:cNvPr id="47" name="Straight Arrow Connector 46"/>
            <p:cNvCxnSpPr/>
            <p:nvPr/>
          </p:nvCxnSpPr>
          <p:spPr>
            <a:xfrm>
              <a:off x="3224151" y="4983445"/>
              <a:ext cx="0" cy="24727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309878" y="5014913"/>
              <a:ext cx="844730" cy="404085"/>
            </a:xfrm>
            <a:prstGeom prst="rect">
              <a:avLst/>
            </a:prstGeom>
            <a:noFill/>
          </p:spPr>
          <p:txBody>
            <a:bodyPr wrap="square" rtlCol="0">
              <a:spAutoFit/>
            </a:bodyPr>
            <a:lstStyle/>
            <a:p>
              <a:r>
                <a:rPr lang="en-US" sz="1013" dirty="0">
                  <a:solidFill>
                    <a:prstClr val="black"/>
                  </a:solidFill>
                </a:rPr>
                <a:t>= Client Flow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450" y="3165335"/>
              <a:ext cx="895038" cy="620711"/>
            </a:xfrm>
            <a:prstGeom prst="rect">
              <a:avLst/>
            </a:prstGeom>
          </p:spPr>
        </p:pic>
        <p:sp>
          <p:nvSpPr>
            <p:cNvPr id="44" name="Rounded Rectangle 43"/>
            <p:cNvSpPr/>
            <p:nvPr/>
          </p:nvSpPr>
          <p:spPr>
            <a:xfrm>
              <a:off x="3870216" y="4301862"/>
              <a:ext cx="766312" cy="274615"/>
            </a:xfrm>
            <a:prstGeom prst="roundRect">
              <a:avLst/>
            </a:prstGeom>
            <a:solidFill>
              <a:schemeClr val="accent6">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13" dirty="0">
                  <a:solidFill>
                    <a:prstClr val="white"/>
                  </a:solidFill>
                </a:rPr>
                <a:t>LCO</a:t>
              </a:r>
            </a:p>
          </p:txBody>
        </p:sp>
        <p:sp>
          <p:nvSpPr>
            <p:cNvPr id="61" name="TextBox 60"/>
            <p:cNvSpPr txBox="1"/>
            <p:nvPr/>
          </p:nvSpPr>
          <p:spPr>
            <a:xfrm>
              <a:off x="4343102" y="5014913"/>
              <a:ext cx="1495663" cy="248209"/>
            </a:xfrm>
            <a:prstGeom prst="rect">
              <a:avLst/>
            </a:prstGeom>
            <a:noFill/>
          </p:spPr>
          <p:txBody>
            <a:bodyPr wrap="square" rtlCol="0">
              <a:spAutoFit/>
            </a:bodyPr>
            <a:lstStyle/>
            <a:p>
              <a:r>
                <a:rPr lang="en-US" sz="1013" dirty="0">
                  <a:solidFill>
                    <a:prstClr val="black"/>
                  </a:solidFill>
                </a:rPr>
                <a:t>= Referral Forms</a:t>
              </a:r>
            </a:p>
          </p:txBody>
        </p:sp>
        <p:cxnSp>
          <p:nvCxnSpPr>
            <p:cNvPr id="62" name="Curved Connector 61"/>
            <p:cNvCxnSpPr/>
            <p:nvPr/>
          </p:nvCxnSpPr>
          <p:spPr>
            <a:xfrm rot="16200000" flipV="1">
              <a:off x="4130812" y="5155063"/>
              <a:ext cx="244216" cy="133"/>
            </a:xfrm>
            <a:prstGeom prst="curvedConnector3">
              <a:avLst>
                <a:gd name="adj1" fmla="val 50000"/>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5119624" y="3569684"/>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SP4</a:t>
              </a:r>
            </a:p>
          </p:txBody>
        </p:sp>
        <p:cxnSp>
          <p:nvCxnSpPr>
            <p:cNvPr id="25" name="Straight Arrow Connector 24"/>
            <p:cNvCxnSpPr>
              <a:stCxn id="16" idx="3"/>
            </p:cNvCxnSpPr>
            <p:nvPr/>
          </p:nvCxnSpPr>
          <p:spPr>
            <a:xfrm flipV="1">
              <a:off x="4540764" y="3165335"/>
              <a:ext cx="559277" cy="426732"/>
            </a:xfrm>
            <a:prstGeom prst="straightConnector1">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57657" y="3610041"/>
              <a:ext cx="560639" cy="167950"/>
            </a:xfrm>
            <a:prstGeom prst="straightConnector1">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3"/>
              <a:endCxn id="6" idx="1"/>
            </p:cNvCxnSpPr>
            <p:nvPr/>
          </p:nvCxnSpPr>
          <p:spPr>
            <a:xfrm flipV="1">
              <a:off x="4540764" y="3249687"/>
              <a:ext cx="550840" cy="34238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3"/>
              <a:endCxn id="85" idx="1"/>
            </p:cNvCxnSpPr>
            <p:nvPr/>
          </p:nvCxnSpPr>
          <p:spPr>
            <a:xfrm>
              <a:off x="4540764" y="3592067"/>
              <a:ext cx="578860" cy="11492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rot="10800000" flipV="1">
              <a:off x="4182018" y="3155844"/>
              <a:ext cx="912320" cy="284395"/>
            </a:xfrm>
            <a:prstGeom prst="curvedConnector3">
              <a:avLst>
                <a:gd name="adj1" fmla="val 99586"/>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a:off x="4200262" y="3731968"/>
              <a:ext cx="934928" cy="98192"/>
            </a:xfrm>
            <a:prstGeom prst="curvedConnector3">
              <a:avLst>
                <a:gd name="adj1" fmla="val 99712"/>
              </a:avLst>
            </a:prstGeom>
            <a:ln w="25400" cap="flat">
              <a:solidFill>
                <a:srgbClr val="0070C0">
                  <a:alpha val="67000"/>
                </a:srgb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2709773" y="3916366"/>
              <a:ext cx="1045229" cy="634689"/>
            </a:xfrm>
            <a:prstGeom prst="wedgeRectCallout">
              <a:avLst>
                <a:gd name="adj1" fmla="val 84850"/>
                <a:gd name="adj2" fmla="val -8194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3:</a:t>
              </a:r>
            </a:p>
            <a:p>
              <a:r>
                <a:rPr lang="en-US" sz="788" dirty="0">
                  <a:solidFill>
                    <a:prstClr val="black"/>
                  </a:solidFill>
                </a:rPr>
                <a:t>- Enter referral feedback into register</a:t>
              </a:r>
            </a:p>
            <a:p>
              <a:r>
                <a:rPr lang="en-US" sz="788" dirty="0">
                  <a:solidFill>
                    <a:prstClr val="black"/>
                  </a:solidFill>
                </a:rPr>
                <a:t>- Complete any client follow up indicated</a:t>
              </a:r>
            </a:p>
          </p:txBody>
        </p:sp>
        <p:sp>
          <p:nvSpPr>
            <p:cNvPr id="22" name="Rectangular Callout 21"/>
            <p:cNvSpPr/>
            <p:nvPr/>
          </p:nvSpPr>
          <p:spPr>
            <a:xfrm>
              <a:off x="2008402" y="1536083"/>
              <a:ext cx="1446610" cy="1563101"/>
            </a:xfrm>
            <a:prstGeom prst="wedgeRectCallout">
              <a:avLst>
                <a:gd name="adj1" fmla="val 93720"/>
                <a:gd name="adj2" fmla="val 7412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1:</a:t>
              </a:r>
            </a:p>
            <a:p>
              <a:pPr marL="96441" indent="-96441">
                <a:buFontTx/>
                <a:buChar char="-"/>
              </a:pPr>
              <a:r>
                <a:rPr lang="en-US" sz="788" dirty="0">
                  <a:solidFill>
                    <a:prstClr val="black"/>
                  </a:solidFill>
                </a:rPr>
                <a:t>Complete client intake</a:t>
              </a:r>
            </a:p>
            <a:p>
              <a:pPr marL="96441" indent="-96441">
                <a:buFontTx/>
                <a:buChar char="-"/>
              </a:pPr>
              <a:r>
                <a:rPr lang="en-US" sz="788" dirty="0">
                  <a:solidFill>
                    <a:prstClr val="black"/>
                  </a:solidFill>
                </a:rPr>
                <a:t>Assign Client ID Number (use SmartCare Number where relevant)</a:t>
              </a:r>
            </a:p>
            <a:p>
              <a:pPr marL="96441" indent="-96441">
                <a:buFontTx/>
                <a:buChar char="-"/>
              </a:pPr>
              <a:r>
                <a:rPr lang="en-US" sz="788" dirty="0">
                  <a:solidFill>
                    <a:prstClr val="black"/>
                  </a:solidFill>
                </a:rPr>
                <a:t>Collect and record health data </a:t>
              </a:r>
            </a:p>
            <a:p>
              <a:pPr marL="96441" indent="-96441">
                <a:buFontTx/>
                <a:buChar char="-"/>
              </a:pPr>
              <a:r>
                <a:rPr lang="en-US" sz="788" dirty="0">
                  <a:solidFill>
                    <a:prstClr val="black"/>
                  </a:solidFill>
                </a:rPr>
                <a:t>Use referral directory and counseling guidance</a:t>
              </a:r>
            </a:p>
            <a:p>
              <a:pPr marL="96441" indent="-96441">
                <a:buFontTx/>
                <a:buChar char="-"/>
              </a:pPr>
              <a:r>
                <a:rPr lang="en-US" sz="788" dirty="0">
                  <a:solidFill>
                    <a:prstClr val="black"/>
                  </a:solidFill>
                </a:rPr>
                <a:t>Give client referral form</a:t>
              </a:r>
            </a:p>
            <a:p>
              <a:pPr marL="96441" indent="-96441">
                <a:buFontTx/>
                <a:buChar char="-"/>
              </a:pPr>
              <a:r>
                <a:rPr lang="en-US" sz="788" dirty="0">
                  <a:solidFill>
                    <a:prstClr val="black"/>
                  </a:solidFill>
                </a:rPr>
                <a:t>Refer client to SP(s)</a:t>
              </a:r>
            </a:p>
            <a:p>
              <a:pPr marL="96441" indent="-96441">
                <a:buFontTx/>
                <a:buChar char="-"/>
              </a:pPr>
              <a:r>
                <a:rPr lang="en-US" sz="788" dirty="0">
                  <a:solidFill>
                    <a:prstClr val="black"/>
                  </a:solidFill>
                </a:rPr>
                <a:t>Record referrals in register</a:t>
              </a:r>
            </a:p>
          </p:txBody>
        </p:sp>
        <p:sp>
          <p:nvSpPr>
            <p:cNvPr id="23" name="Rectangular Callout 22"/>
            <p:cNvSpPr/>
            <p:nvPr/>
          </p:nvSpPr>
          <p:spPr>
            <a:xfrm>
              <a:off x="4360458" y="1855397"/>
              <a:ext cx="1211071" cy="1038162"/>
            </a:xfrm>
            <a:prstGeom prst="wedgeRectCallout">
              <a:avLst>
                <a:gd name="adj1" fmla="val 31089"/>
                <a:gd name="adj2" fmla="val 7664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2a:</a:t>
              </a:r>
            </a:p>
            <a:p>
              <a:r>
                <a:rPr lang="en-US" sz="788" dirty="0">
                  <a:solidFill>
                    <a:prstClr val="black"/>
                  </a:solidFill>
                </a:rPr>
                <a:t>Both HF and SP4 will:</a:t>
              </a:r>
            </a:p>
            <a:p>
              <a:pPr marL="96441" indent="-96441">
                <a:buFontTx/>
                <a:buChar char="-"/>
              </a:pPr>
              <a:r>
                <a:rPr lang="en-US" sz="788" dirty="0">
                  <a:solidFill>
                    <a:prstClr val="black"/>
                  </a:solidFill>
                </a:rPr>
                <a:t>Return referral feedback form to SP</a:t>
              </a:r>
            </a:p>
            <a:p>
              <a:pPr marL="96441" indent="-96441">
                <a:buFontTx/>
                <a:buChar char="-"/>
              </a:pPr>
              <a:r>
                <a:rPr lang="en-US" sz="788" dirty="0">
                  <a:solidFill>
                    <a:prstClr val="black"/>
                  </a:solidFill>
                </a:rPr>
                <a:t>Provide services to client</a:t>
              </a:r>
            </a:p>
            <a:p>
              <a:pPr marL="96441" indent="-96441">
                <a:buFontTx/>
                <a:buChar char="-"/>
              </a:pPr>
              <a:r>
                <a:rPr lang="en-US" sz="788" dirty="0">
                  <a:solidFill>
                    <a:prstClr val="black"/>
                  </a:solidFill>
                </a:rPr>
                <a:t>Complete referral register</a:t>
              </a:r>
            </a:p>
          </p:txBody>
        </p:sp>
        <p:sp>
          <p:nvSpPr>
            <p:cNvPr id="24" name="Rectangular Callout 23"/>
            <p:cNvSpPr/>
            <p:nvPr/>
          </p:nvSpPr>
          <p:spPr>
            <a:xfrm>
              <a:off x="5862257" y="3193820"/>
              <a:ext cx="1099715" cy="893378"/>
            </a:xfrm>
            <a:prstGeom prst="wedgeRectCallout">
              <a:avLst>
                <a:gd name="adj1" fmla="val -75127"/>
                <a:gd name="adj2" fmla="val -3929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2b:</a:t>
              </a:r>
            </a:p>
            <a:p>
              <a:r>
                <a:rPr lang="en-US" sz="788" dirty="0">
                  <a:solidFill>
                    <a:prstClr val="black"/>
                  </a:solidFill>
                </a:rPr>
                <a:t>HF will also:</a:t>
              </a:r>
            </a:p>
            <a:p>
              <a:pPr marL="96441" indent="-96441">
                <a:buFontTx/>
                <a:buChar char="-"/>
              </a:pPr>
              <a:r>
                <a:rPr lang="en-US" sz="788" dirty="0">
                  <a:solidFill>
                    <a:prstClr val="black"/>
                  </a:solidFill>
                </a:rPr>
                <a:t>Link client to SmartCare record (where relevant)</a:t>
              </a:r>
            </a:p>
            <a:p>
              <a:pPr marL="96441" indent="-96441">
                <a:buFontTx/>
                <a:buChar char="-"/>
              </a:pPr>
              <a:r>
                <a:rPr lang="en-US" sz="788" dirty="0">
                  <a:solidFill>
                    <a:prstClr val="black"/>
                  </a:solidFill>
                </a:rPr>
                <a:t>Collect and record health data </a:t>
              </a:r>
            </a:p>
          </p:txBody>
        </p:sp>
        <p:sp>
          <p:nvSpPr>
            <p:cNvPr id="27" name="Rectangular Callout 26"/>
            <p:cNvSpPr/>
            <p:nvPr/>
          </p:nvSpPr>
          <p:spPr>
            <a:xfrm>
              <a:off x="4851992" y="4247922"/>
              <a:ext cx="1032198" cy="718948"/>
            </a:xfrm>
            <a:prstGeom prst="wedgeRectCallout">
              <a:avLst>
                <a:gd name="adj1" fmla="val -98533"/>
                <a:gd name="adj2" fmla="val -13756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dirty="0">
                  <a:solidFill>
                    <a:prstClr val="black"/>
                  </a:solidFill>
                </a:rPr>
                <a:t>STEP 2c:</a:t>
              </a:r>
            </a:p>
            <a:p>
              <a:pPr marL="96441" indent="-96441">
                <a:buFontTx/>
                <a:buChar char="-"/>
              </a:pPr>
              <a:r>
                <a:rPr lang="en-US" sz="788" dirty="0">
                  <a:solidFill>
                    <a:prstClr val="black"/>
                  </a:solidFill>
                </a:rPr>
                <a:t>SP1 follows up with HF/SP4/client if referral feedback is not received within 2 weeks</a:t>
              </a:r>
            </a:p>
          </p:txBody>
        </p:sp>
      </p:grpSp>
      <p:sp>
        <p:nvSpPr>
          <p:cNvPr id="30" name="TextBox 29"/>
          <p:cNvSpPr txBox="1"/>
          <p:nvPr/>
        </p:nvSpPr>
        <p:spPr>
          <a:xfrm>
            <a:off x="6965228" y="788075"/>
            <a:ext cx="2102572" cy="2031325"/>
          </a:xfrm>
          <a:prstGeom prst="rect">
            <a:avLst/>
          </a:prstGeom>
          <a:noFill/>
          <a:ln>
            <a:solidFill>
              <a:schemeClr val="accent1">
                <a:shade val="50000"/>
              </a:schemeClr>
            </a:solidFill>
          </a:ln>
        </p:spPr>
        <p:txBody>
          <a:bodyPr wrap="square" rtlCol="0">
            <a:spAutoFit/>
          </a:bodyPr>
          <a:lstStyle/>
          <a:p>
            <a:r>
              <a:rPr lang="en-US" sz="1400" dirty="0" smtClean="0">
                <a:solidFill>
                  <a:prstClr val="black"/>
                </a:solidFill>
              </a:rPr>
              <a:t>HF = Health Facility</a:t>
            </a:r>
          </a:p>
          <a:p>
            <a:endParaRPr lang="en-US" sz="1400" dirty="0">
              <a:solidFill>
                <a:prstClr val="black"/>
              </a:solidFill>
            </a:endParaRPr>
          </a:p>
          <a:p>
            <a:r>
              <a:rPr lang="en-US" sz="1400" dirty="0" smtClean="0">
                <a:solidFill>
                  <a:prstClr val="black"/>
                </a:solidFill>
              </a:rPr>
              <a:t>RCO = Referral Coordinating Organization</a:t>
            </a:r>
          </a:p>
          <a:p>
            <a:endParaRPr lang="en-US" sz="1400" dirty="0">
              <a:solidFill>
                <a:prstClr val="black"/>
              </a:solidFill>
            </a:endParaRPr>
          </a:p>
          <a:p>
            <a:r>
              <a:rPr lang="en-US" sz="1400" dirty="0" smtClean="0">
                <a:solidFill>
                  <a:prstClr val="black"/>
                </a:solidFill>
              </a:rPr>
              <a:t>SP = Service Provider</a:t>
            </a:r>
          </a:p>
          <a:p>
            <a:endParaRPr lang="en-US" sz="1400" dirty="0">
              <a:solidFill>
                <a:prstClr val="black"/>
              </a:solidFill>
            </a:endParaRPr>
          </a:p>
          <a:p>
            <a:r>
              <a:rPr lang="en-US" sz="1400" dirty="0" smtClean="0">
                <a:solidFill>
                  <a:prstClr val="black"/>
                </a:solidFill>
              </a:rPr>
              <a:t>LCO = Lead Coordinating Organization</a:t>
            </a:r>
            <a:endParaRPr lang="en-US" sz="1400" dirty="0">
              <a:solidFill>
                <a:prstClr val="black"/>
              </a:solidFill>
            </a:endParaRPr>
          </a:p>
        </p:txBody>
      </p:sp>
    </p:spTree>
    <p:extLst>
      <p:ext uri="{BB962C8B-B14F-4D97-AF65-F5344CB8AC3E}">
        <p14:creationId xmlns:p14="http://schemas.microsoft.com/office/powerpoint/2010/main" val="34269074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1960" y="27124"/>
            <a:ext cx="7889080" cy="6632756"/>
            <a:chOff x="2300289" y="1268004"/>
            <a:chExt cx="4152422" cy="4150995"/>
          </a:xfrm>
        </p:grpSpPr>
        <p:sp>
          <p:nvSpPr>
            <p:cNvPr id="4" name="Oval 3"/>
            <p:cNvSpPr/>
            <p:nvPr/>
          </p:nvSpPr>
          <p:spPr>
            <a:xfrm>
              <a:off x="2734296" y="1978313"/>
              <a:ext cx="3054476" cy="2994753"/>
            </a:xfrm>
            <a:prstGeom prst="ellipse">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5" name="Rectangular Callout 4"/>
            <p:cNvSpPr/>
            <p:nvPr/>
          </p:nvSpPr>
          <p:spPr>
            <a:xfrm>
              <a:off x="3028951" y="1268004"/>
              <a:ext cx="2652595" cy="248209"/>
            </a:xfrm>
            <a:prstGeom prst="wedgeRectCallout">
              <a:avLst>
                <a:gd name="adj1" fmla="val 19861"/>
                <a:gd name="adj2" fmla="val 47585"/>
              </a:avLst>
            </a:prstGeom>
            <a:solidFill>
              <a:srgbClr val="92D05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b="1" dirty="0">
                  <a:solidFill>
                    <a:prstClr val="black"/>
                  </a:solidFill>
                </a:rPr>
                <a:t>Referral Data Aggregation Process </a:t>
              </a:r>
            </a:p>
          </p:txBody>
        </p:sp>
        <p:sp>
          <p:nvSpPr>
            <p:cNvPr id="6" name="Rounded Rectangle 5"/>
            <p:cNvSpPr/>
            <p:nvPr/>
          </p:nvSpPr>
          <p:spPr>
            <a:xfrm>
              <a:off x="3466219" y="3095215"/>
              <a:ext cx="702464" cy="408623"/>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900" dirty="0">
                  <a:solidFill>
                    <a:prstClr val="black"/>
                  </a:solidFill>
                </a:rPr>
                <a:t>Health Facility</a:t>
              </a:r>
              <a:endParaRPr lang="en-US" sz="788" dirty="0">
                <a:solidFill>
                  <a:prstClr val="black"/>
                </a:solidFill>
              </a:endParaRPr>
            </a:p>
          </p:txBody>
        </p:sp>
        <p:sp>
          <p:nvSpPr>
            <p:cNvPr id="15" name="Rounded Rectangle 14"/>
            <p:cNvSpPr/>
            <p:nvPr/>
          </p:nvSpPr>
          <p:spPr>
            <a:xfrm>
              <a:off x="5063350" y="2987466"/>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SP2</a:t>
              </a:r>
            </a:p>
          </p:txBody>
        </p:sp>
        <p:sp>
          <p:nvSpPr>
            <p:cNvPr id="16" name="Rounded Rectangle 15"/>
            <p:cNvSpPr/>
            <p:nvPr/>
          </p:nvSpPr>
          <p:spPr>
            <a:xfrm>
              <a:off x="5063350" y="2643736"/>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SP1</a:t>
              </a:r>
            </a:p>
          </p:txBody>
        </p:sp>
        <p:sp>
          <p:nvSpPr>
            <p:cNvPr id="44" name="Rounded Rectangle 43"/>
            <p:cNvSpPr/>
            <p:nvPr/>
          </p:nvSpPr>
          <p:spPr>
            <a:xfrm>
              <a:off x="3870216" y="4308059"/>
              <a:ext cx="766312" cy="274615"/>
            </a:xfrm>
            <a:prstGeom prst="roundRect">
              <a:avLst/>
            </a:prstGeom>
            <a:solidFill>
              <a:schemeClr val="accent6">
                <a:lumMod val="75000"/>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13" dirty="0">
                  <a:solidFill>
                    <a:prstClr val="white"/>
                  </a:solidFill>
                </a:rPr>
                <a:t>LCO</a:t>
              </a:r>
            </a:p>
          </p:txBody>
        </p:sp>
        <p:sp>
          <p:nvSpPr>
            <p:cNvPr id="84" name="Rounded Rectangle 83"/>
            <p:cNvSpPr/>
            <p:nvPr/>
          </p:nvSpPr>
          <p:spPr>
            <a:xfrm>
              <a:off x="5063350" y="3318833"/>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SP3</a:t>
              </a:r>
            </a:p>
          </p:txBody>
        </p:sp>
        <p:sp>
          <p:nvSpPr>
            <p:cNvPr id="85" name="Rounded Rectangle 84"/>
            <p:cNvSpPr/>
            <p:nvPr/>
          </p:nvSpPr>
          <p:spPr>
            <a:xfrm>
              <a:off x="5063350" y="3665817"/>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SP4</a:t>
              </a:r>
            </a:p>
          </p:txBody>
        </p:sp>
        <p:sp>
          <p:nvSpPr>
            <p:cNvPr id="87" name="Rounded Rectangle 86"/>
            <p:cNvSpPr/>
            <p:nvPr/>
          </p:nvSpPr>
          <p:spPr>
            <a:xfrm>
              <a:off x="5063350" y="4000749"/>
              <a:ext cx="471488" cy="2746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013" dirty="0">
                  <a:solidFill>
                    <a:prstClr val="white"/>
                  </a:solidFill>
                </a:rPr>
                <a:t>SP5</a:t>
              </a:r>
            </a:p>
          </p:txBody>
        </p:sp>
        <p:sp>
          <p:nvSpPr>
            <p:cNvPr id="8" name="TextBox 7"/>
            <p:cNvSpPr txBox="1"/>
            <p:nvPr/>
          </p:nvSpPr>
          <p:spPr>
            <a:xfrm>
              <a:off x="2300289" y="2143125"/>
              <a:ext cx="670376" cy="248209"/>
            </a:xfrm>
            <a:prstGeom prst="rect">
              <a:avLst/>
            </a:prstGeom>
            <a:noFill/>
          </p:spPr>
          <p:txBody>
            <a:bodyPr wrap="none" rtlCol="0">
              <a:spAutoFit/>
            </a:bodyPr>
            <a:lstStyle/>
            <a:p>
              <a:r>
                <a:rPr lang="en-US" sz="1013" dirty="0">
                  <a:solidFill>
                    <a:prstClr val="black"/>
                  </a:solidFill>
                </a:rPr>
                <a:t>Monthly:</a:t>
              </a:r>
            </a:p>
          </p:txBody>
        </p:sp>
        <p:cxnSp>
          <p:nvCxnSpPr>
            <p:cNvPr id="24" name="Straight Arrow Connector 23"/>
            <p:cNvCxnSpPr>
              <a:stCxn id="6" idx="2"/>
            </p:cNvCxnSpPr>
            <p:nvPr/>
          </p:nvCxnSpPr>
          <p:spPr>
            <a:xfrm>
              <a:off x="3817451" y="3503838"/>
              <a:ext cx="444084" cy="810028"/>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261534" y="2836818"/>
              <a:ext cx="886507" cy="1477049"/>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1"/>
              <a:endCxn id="44" idx="0"/>
            </p:cNvCxnSpPr>
            <p:nvPr/>
          </p:nvCxnSpPr>
          <p:spPr>
            <a:xfrm flipH="1">
              <a:off x="4253372" y="3124774"/>
              <a:ext cx="809978" cy="1183285"/>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4" idx="1"/>
              <a:endCxn id="44" idx="0"/>
            </p:cNvCxnSpPr>
            <p:nvPr/>
          </p:nvCxnSpPr>
          <p:spPr>
            <a:xfrm flipH="1">
              <a:off x="4253372" y="3456141"/>
              <a:ext cx="809978" cy="851918"/>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5" idx="1"/>
              <a:endCxn id="44" idx="0"/>
            </p:cNvCxnSpPr>
            <p:nvPr/>
          </p:nvCxnSpPr>
          <p:spPr>
            <a:xfrm flipH="1">
              <a:off x="4253372" y="3803125"/>
              <a:ext cx="809978" cy="504934"/>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7" idx="1"/>
              <a:endCxn id="44" idx="0"/>
            </p:cNvCxnSpPr>
            <p:nvPr/>
          </p:nvCxnSpPr>
          <p:spPr>
            <a:xfrm flipH="1">
              <a:off x="4253372" y="4138057"/>
              <a:ext cx="809978" cy="170002"/>
            </a:xfrm>
            <a:prstGeom prst="straightConnector1">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95269" y="5014914"/>
              <a:ext cx="1568082" cy="404085"/>
            </a:xfrm>
            <a:prstGeom prst="rect">
              <a:avLst/>
            </a:prstGeom>
            <a:noFill/>
          </p:spPr>
          <p:txBody>
            <a:bodyPr wrap="square" rtlCol="0">
              <a:spAutoFit/>
            </a:bodyPr>
            <a:lstStyle/>
            <a:p>
              <a:r>
                <a:rPr lang="en-US" sz="1013" dirty="0">
                  <a:solidFill>
                    <a:prstClr val="black"/>
                  </a:solidFill>
                </a:rPr>
                <a:t>= Monthly Reporting Forms</a:t>
              </a:r>
            </a:p>
          </p:txBody>
        </p:sp>
        <p:cxnSp>
          <p:nvCxnSpPr>
            <p:cNvPr id="42" name="Curved Connector 41"/>
            <p:cNvCxnSpPr/>
            <p:nvPr/>
          </p:nvCxnSpPr>
          <p:spPr>
            <a:xfrm rot="16200000" flipV="1">
              <a:off x="3331403" y="5109714"/>
              <a:ext cx="242009" cy="1"/>
            </a:xfrm>
            <a:prstGeom prst="curvedConnector3">
              <a:avLst>
                <a:gd name="adj1" fmla="val 50000"/>
              </a:avLst>
            </a:prstGeom>
            <a:ln w="25400" cap="flat">
              <a:solidFill>
                <a:schemeClr val="accent2">
                  <a:lumMod val="75000"/>
                  <a:alpha val="67000"/>
                </a:schemeClr>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43" name="Rectangular Callout 42"/>
            <p:cNvSpPr/>
            <p:nvPr/>
          </p:nvSpPr>
          <p:spPr>
            <a:xfrm>
              <a:off x="2783309" y="3945582"/>
              <a:ext cx="901052" cy="577338"/>
            </a:xfrm>
            <a:prstGeom prst="wedgeRectCallout">
              <a:avLst>
                <a:gd name="adj1" fmla="val 125248"/>
                <a:gd name="adj2" fmla="val -2516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788" dirty="0">
                  <a:solidFill>
                    <a:prstClr val="black"/>
                  </a:solidFill>
                </a:rPr>
                <a:t>HFs and SPs send monthly reporting forms to LCO</a:t>
              </a:r>
            </a:p>
          </p:txBody>
        </p:sp>
        <p:sp>
          <p:nvSpPr>
            <p:cNvPr id="45" name="Rectangular Callout 44"/>
            <p:cNvSpPr/>
            <p:nvPr/>
          </p:nvSpPr>
          <p:spPr>
            <a:xfrm>
              <a:off x="5551659" y="4209791"/>
              <a:ext cx="901052" cy="819840"/>
            </a:xfrm>
            <a:prstGeom prst="wedgeRectCallout">
              <a:avLst>
                <a:gd name="adj1" fmla="val -149127"/>
                <a:gd name="adj2" fmla="val -31201"/>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788" dirty="0">
                  <a:solidFill>
                    <a:prstClr val="black"/>
                  </a:solidFill>
                </a:rPr>
                <a:t>LCO conducts data aggregation and analysis and sends reports to all network members</a:t>
              </a:r>
            </a:p>
          </p:txBody>
        </p:sp>
      </p:grpSp>
      <p:sp>
        <p:nvSpPr>
          <p:cNvPr id="25" name="TextBox 24"/>
          <p:cNvSpPr txBox="1"/>
          <p:nvPr/>
        </p:nvSpPr>
        <p:spPr>
          <a:xfrm>
            <a:off x="6947578" y="608095"/>
            <a:ext cx="2102572" cy="2031325"/>
          </a:xfrm>
          <a:prstGeom prst="rect">
            <a:avLst/>
          </a:prstGeom>
          <a:noFill/>
          <a:ln>
            <a:solidFill>
              <a:schemeClr val="accent1">
                <a:shade val="50000"/>
              </a:schemeClr>
            </a:solidFill>
          </a:ln>
        </p:spPr>
        <p:txBody>
          <a:bodyPr wrap="square" rtlCol="0">
            <a:spAutoFit/>
          </a:bodyPr>
          <a:lstStyle/>
          <a:p>
            <a:r>
              <a:rPr lang="en-US" sz="1400" dirty="0" smtClean="0">
                <a:solidFill>
                  <a:prstClr val="black"/>
                </a:solidFill>
              </a:rPr>
              <a:t>HF = Health Facility</a:t>
            </a:r>
          </a:p>
          <a:p>
            <a:endParaRPr lang="en-US" sz="1400" dirty="0">
              <a:solidFill>
                <a:prstClr val="black"/>
              </a:solidFill>
            </a:endParaRPr>
          </a:p>
          <a:p>
            <a:r>
              <a:rPr lang="en-US" sz="1400" dirty="0" smtClean="0">
                <a:solidFill>
                  <a:prstClr val="black"/>
                </a:solidFill>
              </a:rPr>
              <a:t>RCO = Referral Coordinating Organization</a:t>
            </a:r>
          </a:p>
          <a:p>
            <a:endParaRPr lang="en-US" sz="1400" dirty="0">
              <a:solidFill>
                <a:prstClr val="black"/>
              </a:solidFill>
            </a:endParaRPr>
          </a:p>
          <a:p>
            <a:r>
              <a:rPr lang="en-US" sz="1400" dirty="0" smtClean="0">
                <a:solidFill>
                  <a:prstClr val="black"/>
                </a:solidFill>
              </a:rPr>
              <a:t>SP = Service Provider</a:t>
            </a:r>
          </a:p>
          <a:p>
            <a:endParaRPr lang="en-US" sz="1400" dirty="0">
              <a:solidFill>
                <a:prstClr val="black"/>
              </a:solidFill>
            </a:endParaRPr>
          </a:p>
          <a:p>
            <a:r>
              <a:rPr lang="en-US" sz="1400" dirty="0" smtClean="0">
                <a:solidFill>
                  <a:prstClr val="black"/>
                </a:solidFill>
              </a:rPr>
              <a:t>LCO = Lead Coordinating Organization</a:t>
            </a:r>
            <a:endParaRPr lang="en-US" sz="1400" dirty="0">
              <a:solidFill>
                <a:prstClr val="black"/>
              </a:solidFill>
            </a:endParaRPr>
          </a:p>
        </p:txBody>
      </p:sp>
    </p:spTree>
    <p:extLst>
      <p:ext uri="{BB962C8B-B14F-4D97-AF65-F5344CB8AC3E}">
        <p14:creationId xmlns:p14="http://schemas.microsoft.com/office/powerpoint/2010/main" val="11412288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7"/>
            <a:ext cx="7886700" cy="892173"/>
          </a:xfrm>
          <a:solidFill>
            <a:srgbClr val="FFFF00"/>
          </a:solidFill>
        </p:spPr>
        <p:txBody>
          <a:bodyPr/>
          <a:lstStyle/>
          <a:p>
            <a:pPr algn="r"/>
            <a:r>
              <a:rPr lang="en-US" i="1" dirty="0" smtClean="0"/>
              <a:t>Zambia – Key Successes </a:t>
            </a:r>
            <a:endParaRPr lang="en-US" i="1" dirty="0"/>
          </a:p>
        </p:txBody>
      </p:sp>
      <p:sp>
        <p:nvSpPr>
          <p:cNvPr id="4" name="Content Placeholder 2"/>
          <p:cNvSpPr>
            <a:spLocks noGrp="1"/>
          </p:cNvSpPr>
          <p:nvPr>
            <p:ph idx="1"/>
          </p:nvPr>
        </p:nvSpPr>
        <p:spPr>
          <a:xfrm>
            <a:off x="457200" y="1690689"/>
            <a:ext cx="8229600" cy="4738686"/>
          </a:xfrm>
        </p:spPr>
        <p:txBody>
          <a:bodyPr>
            <a:noAutofit/>
          </a:bodyPr>
          <a:lstStyle/>
          <a:p>
            <a:r>
              <a:rPr lang="en-US" sz="2400" dirty="0"/>
              <a:t>Moving fairly quickly (~5 months from mapping to launch)</a:t>
            </a:r>
          </a:p>
          <a:p>
            <a:r>
              <a:rPr lang="en-US" sz="2400" dirty="0"/>
              <a:t>Working with the Kitwe Medical Office to harmonize tools and processes with existing structures</a:t>
            </a:r>
          </a:p>
          <a:p>
            <a:r>
              <a:rPr lang="en-US" sz="2400" dirty="0"/>
              <a:t>Familiarity with paper may make it relatively easy to use by members; no technology so no duplication of paper and electronic data recording</a:t>
            </a:r>
          </a:p>
          <a:p>
            <a:r>
              <a:rPr lang="en-US" sz="2400" dirty="0"/>
              <a:t>Large number and wide range of services included </a:t>
            </a:r>
          </a:p>
          <a:p>
            <a:r>
              <a:rPr lang="en-US" sz="2400" dirty="0"/>
              <a:t>Great participation and motivation from steering committee</a:t>
            </a:r>
          </a:p>
          <a:p>
            <a:r>
              <a:rPr lang="en-US" sz="2400" dirty="0"/>
              <a:t>System will be set up to collect and report on data of interest (HIV, adherence, DT, etc.)</a:t>
            </a:r>
          </a:p>
        </p:txBody>
      </p:sp>
    </p:spTree>
    <p:extLst>
      <p:ext uri="{BB962C8B-B14F-4D97-AF65-F5344CB8AC3E}">
        <p14:creationId xmlns:p14="http://schemas.microsoft.com/office/powerpoint/2010/main" val="23299472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1092199"/>
          </a:xfrm>
          <a:solidFill>
            <a:srgbClr val="FFFF00"/>
          </a:solidFill>
        </p:spPr>
        <p:txBody>
          <a:bodyPr/>
          <a:lstStyle/>
          <a:p>
            <a:pPr algn="r"/>
            <a:r>
              <a:rPr lang="en-US" i="1" dirty="0" smtClean="0"/>
              <a:t>Zambia – Key Challenges</a:t>
            </a:r>
            <a:endParaRPr lang="en-US" i="1" dirty="0"/>
          </a:p>
        </p:txBody>
      </p:sp>
      <p:sp>
        <p:nvSpPr>
          <p:cNvPr id="4" name="Content Placeholder 2"/>
          <p:cNvSpPr>
            <a:spLocks noGrp="1"/>
          </p:cNvSpPr>
          <p:nvPr>
            <p:ph idx="1"/>
          </p:nvPr>
        </p:nvSpPr>
        <p:spPr>
          <a:xfrm>
            <a:off x="457200" y="1557338"/>
            <a:ext cx="8229600" cy="4800600"/>
          </a:xfrm>
        </p:spPr>
        <p:txBody>
          <a:bodyPr>
            <a:noAutofit/>
          </a:bodyPr>
          <a:lstStyle/>
          <a:p>
            <a:r>
              <a:rPr lang="en-US" sz="2400" dirty="0"/>
              <a:t>Data reporting will be more burdensome since not automated</a:t>
            </a:r>
          </a:p>
          <a:p>
            <a:r>
              <a:rPr lang="en-US" sz="2400" dirty="0"/>
              <a:t>System will not be able to merge individual client records from different sites</a:t>
            </a:r>
          </a:p>
          <a:p>
            <a:r>
              <a:rPr lang="en-US" sz="2400" dirty="0"/>
              <a:t>System will not report longitudinal data on clients</a:t>
            </a:r>
          </a:p>
          <a:p>
            <a:r>
              <a:rPr lang="en-US" sz="2400" dirty="0"/>
              <a:t>Still determining who will be able to ask and record HIV/adherence data – may be a small subset of network members </a:t>
            </a:r>
            <a:endParaRPr lang="en-US" sz="2400" dirty="0" smtClean="0"/>
          </a:p>
          <a:p>
            <a:r>
              <a:rPr lang="en-US" sz="2400" dirty="0" smtClean="0"/>
              <a:t>Referral </a:t>
            </a:r>
            <a:r>
              <a:rPr lang="en-US" sz="2400" dirty="0"/>
              <a:t>follow-up process is still being defined</a:t>
            </a:r>
          </a:p>
          <a:p>
            <a:r>
              <a:rPr lang="en-US" sz="2400" dirty="0"/>
              <a:t>Referral feedback process is still being defined but will utilize paper slips</a:t>
            </a:r>
          </a:p>
        </p:txBody>
      </p:sp>
    </p:spTree>
    <p:extLst>
      <p:ext uri="{BB962C8B-B14F-4D97-AF65-F5344CB8AC3E}">
        <p14:creationId xmlns:p14="http://schemas.microsoft.com/office/powerpoint/2010/main" val="12504575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035549"/>
          </a:xfrm>
        </p:spPr>
        <p:txBody>
          <a:bodyPr>
            <a:normAutofit/>
          </a:bodyPr>
          <a:lstStyle/>
          <a:p>
            <a:pPr algn="r"/>
            <a:r>
              <a:rPr lang="en-US" sz="6000" dirty="0" smtClean="0"/>
              <a:t/>
            </a:r>
            <a:br>
              <a:rPr lang="en-US" sz="6000" dirty="0" smtClean="0"/>
            </a:br>
            <a:r>
              <a:rPr lang="en-US" sz="6000" dirty="0" smtClean="0"/>
              <a:t>Referral Tools </a:t>
            </a:r>
            <a:r>
              <a:rPr lang="en-US" sz="6000" dirty="0" smtClean="0"/>
              <a:t>in Greater </a:t>
            </a:r>
            <a:r>
              <a:rPr lang="en-US" sz="6000" dirty="0" smtClean="0"/>
              <a:t>Detail</a:t>
            </a:r>
            <a:endParaRPr lang="en-US" sz="6000" dirty="0"/>
          </a:p>
        </p:txBody>
      </p:sp>
    </p:spTree>
    <p:extLst>
      <p:ext uri="{BB962C8B-B14F-4D97-AF65-F5344CB8AC3E}">
        <p14:creationId xmlns:p14="http://schemas.microsoft.com/office/powerpoint/2010/main" val="426661704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pPr algn="r"/>
            <a:r>
              <a:rPr lang="en-US" i="1" dirty="0" smtClean="0"/>
              <a:t>Client Intake Form</a:t>
            </a:r>
            <a:endParaRPr lang="en-US" i="1" dirty="0"/>
          </a:p>
        </p:txBody>
      </p:sp>
      <p:sp>
        <p:nvSpPr>
          <p:cNvPr id="3" name="Content Placeholder 2"/>
          <p:cNvSpPr>
            <a:spLocks noGrp="1"/>
          </p:cNvSpPr>
          <p:nvPr>
            <p:ph idx="1"/>
          </p:nvPr>
        </p:nvSpPr>
        <p:spPr>
          <a:xfrm>
            <a:off x="628650" y="1825624"/>
            <a:ext cx="7886700" cy="4895215"/>
          </a:xfrm>
        </p:spPr>
        <p:txBody>
          <a:bodyPr>
            <a:normAutofit fontScale="92500"/>
          </a:bodyPr>
          <a:lstStyle/>
          <a:p>
            <a:r>
              <a:rPr lang="en-US" dirty="0" smtClean="0"/>
              <a:t>Also can be considered a client registration </a:t>
            </a:r>
            <a:r>
              <a:rPr lang="en-US" dirty="0" smtClean="0"/>
              <a:t>form</a:t>
            </a:r>
          </a:p>
          <a:p>
            <a:endParaRPr lang="en-US" dirty="0" smtClean="0"/>
          </a:p>
          <a:p>
            <a:r>
              <a:rPr lang="en-US" dirty="0" smtClean="0"/>
              <a:t>Used to collect basic information from new clients hoping to be connected to other services via </a:t>
            </a:r>
            <a:r>
              <a:rPr lang="en-US" dirty="0" smtClean="0"/>
              <a:t>referral</a:t>
            </a:r>
          </a:p>
          <a:p>
            <a:endParaRPr lang="en-US" dirty="0" smtClean="0"/>
          </a:p>
          <a:p>
            <a:r>
              <a:rPr lang="en-US" dirty="0" smtClean="0"/>
              <a:t>To protect client identity, a unique client ID should be assigned each individual</a:t>
            </a:r>
          </a:p>
          <a:p>
            <a:pPr lvl="1"/>
            <a:r>
              <a:rPr lang="en-US" dirty="0" smtClean="0"/>
              <a:t>Remember that as service providers, clients are trusting you to help them and keep things like their health status </a:t>
            </a:r>
            <a:r>
              <a:rPr lang="en-US" dirty="0" smtClean="0"/>
              <a:t>confidential</a:t>
            </a:r>
          </a:p>
          <a:p>
            <a:pPr marL="457200" lvl="1" indent="0">
              <a:buNone/>
            </a:pPr>
            <a:endParaRPr lang="en-US" dirty="0" smtClean="0"/>
          </a:p>
          <a:p>
            <a:pPr marL="457200" lvl="1" indent="0">
              <a:buNone/>
            </a:pPr>
            <a:r>
              <a:rPr lang="en-US" dirty="0" smtClean="0"/>
              <a:t>**</a:t>
            </a:r>
            <a:r>
              <a:rPr lang="en-US" dirty="0" smtClean="0"/>
              <a:t>Open Example Form</a:t>
            </a:r>
            <a:endParaRPr lang="en-US" dirty="0" smtClean="0"/>
          </a:p>
          <a:p>
            <a:endParaRPr lang="en-US" dirty="0"/>
          </a:p>
        </p:txBody>
      </p:sp>
    </p:spTree>
    <p:extLst>
      <p:ext uri="{BB962C8B-B14F-4D97-AF65-F5344CB8AC3E}">
        <p14:creationId xmlns:p14="http://schemas.microsoft.com/office/powerpoint/2010/main" val="320513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pPr algn="r"/>
            <a:r>
              <a:rPr lang="en-US" i="1" dirty="0" smtClean="0">
                <a:solidFill>
                  <a:schemeClr val="bg1"/>
                </a:solidFill>
              </a:rPr>
              <a:t>Remember the ONA?</a:t>
            </a:r>
            <a:endParaRPr lang="en-US" i="1" dirty="0">
              <a:solidFill>
                <a:schemeClr val="bg1"/>
              </a:solidFill>
            </a:endParaRPr>
          </a:p>
        </p:txBody>
      </p:sp>
      <p:sp>
        <p:nvSpPr>
          <p:cNvPr id="5" name="Content Placeholder 4"/>
          <p:cNvSpPr>
            <a:spLocks noGrp="1"/>
          </p:cNvSpPr>
          <p:nvPr>
            <p:ph idx="1"/>
          </p:nvPr>
        </p:nvSpPr>
        <p:spPr/>
        <p:txBody>
          <a:bodyPr/>
          <a:lstStyle/>
          <a:p>
            <a:r>
              <a:rPr lang="en-US" dirty="0" smtClean="0"/>
              <a:t>Organizational Network Analysis</a:t>
            </a:r>
          </a:p>
          <a:p>
            <a:r>
              <a:rPr lang="en-US" dirty="0" smtClean="0"/>
              <a:t>Series of interviews with service providers (organizations) in Karonga</a:t>
            </a:r>
          </a:p>
          <a:p>
            <a:pPr lvl="1"/>
            <a:r>
              <a:rPr lang="en-US" dirty="0" smtClean="0"/>
              <a:t>LIFT interviewed 20 service providers in Karonga from August 11-15, 2014</a:t>
            </a:r>
          </a:p>
          <a:p>
            <a:r>
              <a:rPr lang="en-US" dirty="0" smtClean="0"/>
              <a:t>Object of the interviews is to ask about relationships between service providers</a:t>
            </a:r>
          </a:p>
          <a:p>
            <a:r>
              <a:rPr lang="en-US" dirty="0" smtClean="0"/>
              <a:t>LIFT’s goal is to connect clients from health facilities to other services</a:t>
            </a:r>
          </a:p>
        </p:txBody>
      </p:sp>
    </p:spTree>
    <p:extLst>
      <p:ext uri="{BB962C8B-B14F-4D97-AF65-F5344CB8AC3E}">
        <p14:creationId xmlns:p14="http://schemas.microsoft.com/office/powerpoint/2010/main" val="41376651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pPr algn="r"/>
            <a:r>
              <a:rPr lang="en-US" i="1" dirty="0" smtClean="0"/>
              <a:t>Referral Card</a:t>
            </a:r>
            <a:endParaRPr lang="en-US" i="1" dirty="0"/>
          </a:p>
        </p:txBody>
      </p:sp>
      <p:sp>
        <p:nvSpPr>
          <p:cNvPr id="3" name="Content Placeholder 2"/>
          <p:cNvSpPr>
            <a:spLocks noGrp="1"/>
          </p:cNvSpPr>
          <p:nvPr>
            <p:ph idx="1"/>
          </p:nvPr>
        </p:nvSpPr>
        <p:spPr>
          <a:xfrm>
            <a:off x="628650" y="1825624"/>
            <a:ext cx="7886700" cy="4760913"/>
          </a:xfrm>
        </p:spPr>
        <p:txBody>
          <a:bodyPr>
            <a:normAutofit fontScale="92500" lnSpcReduction="20000"/>
          </a:bodyPr>
          <a:lstStyle/>
          <a:p>
            <a:r>
              <a:rPr lang="en-US" dirty="0" smtClean="0"/>
              <a:t>Given to clients by RN member service providers when they are making a referral</a:t>
            </a:r>
          </a:p>
          <a:p>
            <a:r>
              <a:rPr lang="en-US" dirty="0" smtClean="0"/>
              <a:t>At the minimum, card should note</a:t>
            </a:r>
          </a:p>
          <a:p>
            <a:pPr lvl="1"/>
            <a:r>
              <a:rPr lang="en-US" dirty="0" smtClean="0"/>
              <a:t>Client ID #</a:t>
            </a:r>
          </a:p>
          <a:p>
            <a:pPr lvl="1"/>
            <a:r>
              <a:rPr lang="en-US" dirty="0" smtClean="0"/>
              <a:t>Date</a:t>
            </a:r>
          </a:p>
          <a:p>
            <a:pPr lvl="1"/>
            <a:r>
              <a:rPr lang="en-US" dirty="0" smtClean="0"/>
              <a:t>Where client is being referred from</a:t>
            </a:r>
          </a:p>
          <a:p>
            <a:pPr lvl="1"/>
            <a:r>
              <a:rPr lang="en-US" dirty="0" smtClean="0"/>
              <a:t>Where client is being referred to</a:t>
            </a:r>
          </a:p>
          <a:p>
            <a:r>
              <a:rPr lang="en-US" dirty="0" smtClean="0"/>
              <a:t>Clients should present card when arriving to receive referred service, and receiving service provider should collect and give to lead entity on a regular basis</a:t>
            </a:r>
          </a:p>
          <a:p>
            <a:pPr lvl="1"/>
            <a:r>
              <a:rPr lang="en-US" dirty="0" smtClean="0"/>
              <a:t>Up to KRN to decide how “regular”</a:t>
            </a:r>
          </a:p>
          <a:p>
            <a:pPr lvl="1"/>
            <a:r>
              <a:rPr lang="en-US" dirty="0" smtClean="0"/>
              <a:t>Will inform referral completion % of RN membership, and help determine cases for </a:t>
            </a:r>
            <a:r>
              <a:rPr lang="en-US" dirty="0" smtClean="0"/>
              <a:t>follow-up</a:t>
            </a:r>
          </a:p>
          <a:p>
            <a:pPr lvl="1"/>
            <a:endParaRPr lang="en-US" dirty="0"/>
          </a:p>
          <a:p>
            <a:pPr marL="457200" lvl="1" indent="0">
              <a:buNone/>
            </a:pPr>
            <a:r>
              <a:rPr lang="en-US" dirty="0" smtClean="0"/>
              <a:t>**Open Example Card</a:t>
            </a:r>
            <a:endParaRPr lang="en-US" dirty="0"/>
          </a:p>
        </p:txBody>
      </p:sp>
    </p:spTree>
    <p:extLst>
      <p:ext uri="{BB962C8B-B14F-4D97-AF65-F5344CB8AC3E}">
        <p14:creationId xmlns:p14="http://schemas.microsoft.com/office/powerpoint/2010/main" val="42066443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pPr algn="r"/>
            <a:r>
              <a:rPr lang="en-US" i="1" dirty="0" smtClean="0"/>
              <a:t>Referral Register</a:t>
            </a:r>
            <a:endParaRPr lang="en-US" i="1" dirty="0"/>
          </a:p>
        </p:txBody>
      </p:sp>
      <p:sp>
        <p:nvSpPr>
          <p:cNvPr id="3" name="Content Placeholder 2"/>
          <p:cNvSpPr>
            <a:spLocks noGrp="1"/>
          </p:cNvSpPr>
          <p:nvPr>
            <p:ph idx="1"/>
          </p:nvPr>
        </p:nvSpPr>
        <p:spPr>
          <a:xfrm>
            <a:off x="628650" y="1825624"/>
            <a:ext cx="7886700" cy="4834255"/>
          </a:xfrm>
        </p:spPr>
        <p:txBody>
          <a:bodyPr>
            <a:normAutofit fontScale="92500" lnSpcReduction="10000"/>
          </a:bodyPr>
          <a:lstStyle/>
          <a:p>
            <a:r>
              <a:rPr lang="en-US" dirty="0" smtClean="0"/>
              <a:t>Documents clients that have been brought in and registered as part of the referral </a:t>
            </a:r>
            <a:r>
              <a:rPr lang="en-US" dirty="0" smtClean="0"/>
              <a:t>system</a:t>
            </a:r>
          </a:p>
          <a:p>
            <a:endParaRPr lang="en-US" dirty="0" smtClean="0"/>
          </a:p>
          <a:p>
            <a:r>
              <a:rPr lang="en-US" dirty="0" smtClean="0"/>
              <a:t>Individual RN members keep a register to account for their own activity as part of the </a:t>
            </a:r>
            <a:r>
              <a:rPr lang="en-US" dirty="0" smtClean="0"/>
              <a:t>network</a:t>
            </a:r>
          </a:p>
          <a:p>
            <a:endParaRPr lang="en-US" dirty="0" smtClean="0"/>
          </a:p>
          <a:p>
            <a:r>
              <a:rPr lang="en-US" dirty="0" smtClean="0"/>
              <a:t>Track referrals made and completed by each client over time</a:t>
            </a:r>
          </a:p>
          <a:p>
            <a:pPr lvl="1"/>
            <a:r>
              <a:rPr lang="en-US" dirty="0" smtClean="0"/>
              <a:t>Importance of client </a:t>
            </a:r>
            <a:r>
              <a:rPr lang="en-US" dirty="0" smtClean="0"/>
              <a:t>ID</a:t>
            </a:r>
          </a:p>
          <a:p>
            <a:pPr lvl="1"/>
            <a:endParaRPr lang="en-US" dirty="0" smtClean="0"/>
          </a:p>
          <a:p>
            <a:r>
              <a:rPr lang="en-US" dirty="0" smtClean="0"/>
              <a:t>Lead/Coordinating entity should likely keep a “master” register (aka, database)</a:t>
            </a:r>
          </a:p>
        </p:txBody>
      </p:sp>
    </p:spTree>
    <p:extLst>
      <p:ext uri="{BB962C8B-B14F-4D97-AF65-F5344CB8AC3E}">
        <p14:creationId xmlns:p14="http://schemas.microsoft.com/office/powerpoint/2010/main" val="19395133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pPr algn="r"/>
            <a:r>
              <a:rPr lang="en-US" i="1" dirty="0" smtClean="0"/>
              <a:t>Referral Operations Manual</a:t>
            </a:r>
            <a:endParaRPr lang="en-US" i="1" dirty="0"/>
          </a:p>
        </p:txBody>
      </p:sp>
      <p:sp>
        <p:nvSpPr>
          <p:cNvPr id="3" name="Content Placeholder 2"/>
          <p:cNvSpPr>
            <a:spLocks noGrp="1"/>
          </p:cNvSpPr>
          <p:nvPr>
            <p:ph idx="1"/>
          </p:nvPr>
        </p:nvSpPr>
        <p:spPr>
          <a:xfrm>
            <a:off x="628650" y="1825624"/>
            <a:ext cx="7886700" cy="4910455"/>
          </a:xfrm>
        </p:spPr>
        <p:txBody>
          <a:bodyPr>
            <a:normAutofit fontScale="92500" lnSpcReduction="10000"/>
          </a:bodyPr>
          <a:lstStyle/>
          <a:p>
            <a:r>
              <a:rPr lang="en-US" dirty="0" smtClean="0"/>
              <a:t>Explains referral system in detail</a:t>
            </a:r>
          </a:p>
          <a:p>
            <a:r>
              <a:rPr lang="en-US" dirty="0" smtClean="0"/>
              <a:t>Outlines agreement between members</a:t>
            </a:r>
          </a:p>
          <a:p>
            <a:r>
              <a:rPr lang="en-US" dirty="0" smtClean="0"/>
              <a:t>Provides an overview of the referral process a client goes through</a:t>
            </a:r>
          </a:p>
          <a:p>
            <a:r>
              <a:rPr lang="en-US" dirty="0" smtClean="0"/>
              <a:t>Explains different forms/tools being used as part of the system</a:t>
            </a:r>
          </a:p>
          <a:p>
            <a:r>
              <a:rPr lang="en-US" dirty="0" smtClean="0"/>
              <a:t>Explains roles and responsibilities of RN members</a:t>
            </a:r>
          </a:p>
          <a:p>
            <a:r>
              <a:rPr lang="en-US" dirty="0" smtClean="0"/>
              <a:t>Provides some tips in case of challenges confronted</a:t>
            </a:r>
          </a:p>
          <a:p>
            <a:r>
              <a:rPr lang="en-US" dirty="0" smtClean="0"/>
              <a:t>Lists contact information of key members (Leads</a:t>
            </a:r>
            <a:r>
              <a:rPr lang="en-US" dirty="0" smtClean="0"/>
              <a:t>)</a:t>
            </a:r>
          </a:p>
          <a:p>
            <a:pPr marL="0" indent="0">
              <a:buNone/>
            </a:pPr>
            <a:endParaRPr lang="en-US" dirty="0" smtClean="0"/>
          </a:p>
          <a:p>
            <a:pPr marL="0" indent="0">
              <a:buNone/>
            </a:pPr>
            <a:r>
              <a:rPr lang="en-US" dirty="0" smtClean="0"/>
              <a:t>**Open RNOM from Balaka</a:t>
            </a:r>
            <a:endParaRPr lang="en-US" dirty="0"/>
          </a:p>
        </p:txBody>
      </p:sp>
    </p:spTree>
    <p:extLst>
      <p:ext uri="{BB962C8B-B14F-4D97-AF65-F5344CB8AC3E}">
        <p14:creationId xmlns:p14="http://schemas.microsoft.com/office/powerpoint/2010/main" val="23350357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Take some time to think about the different systems we’ve </a:t>
            </a:r>
            <a:r>
              <a:rPr lang="en-US" dirty="0" smtClean="0"/>
              <a:t>outlined</a:t>
            </a:r>
          </a:p>
          <a:p>
            <a:endParaRPr lang="en-US" dirty="0" smtClean="0"/>
          </a:p>
          <a:p>
            <a:r>
              <a:rPr lang="en-US" dirty="0" smtClean="0"/>
              <a:t>Remember the tools that were used to facilitate referrals in each </a:t>
            </a:r>
            <a:r>
              <a:rPr lang="en-US" dirty="0" smtClean="0"/>
              <a:t>case</a:t>
            </a:r>
          </a:p>
          <a:p>
            <a:endParaRPr lang="en-US" dirty="0" smtClean="0"/>
          </a:p>
          <a:p>
            <a:r>
              <a:rPr lang="en-US" dirty="0" smtClean="0"/>
              <a:t>Do you feel similar tools could be easily developed by you all in Karonga?</a:t>
            </a:r>
            <a:endParaRPr lang="en-US" dirty="0"/>
          </a:p>
        </p:txBody>
      </p:sp>
      <p:sp>
        <p:nvSpPr>
          <p:cNvPr id="4" name="Title 1"/>
          <p:cNvSpPr>
            <a:spLocks noGrp="1"/>
          </p:cNvSpPr>
          <p:nvPr>
            <p:ph type="title"/>
          </p:nvPr>
        </p:nvSpPr>
        <p:spPr>
          <a:solidFill>
            <a:schemeClr val="accent5">
              <a:lumMod val="20000"/>
              <a:lumOff val="80000"/>
            </a:schemeClr>
          </a:solidFill>
        </p:spPr>
        <p:txBody>
          <a:bodyPr/>
          <a:lstStyle/>
          <a:p>
            <a:pPr algn="r"/>
            <a:r>
              <a:rPr lang="en-US" i="1" dirty="0" smtClean="0"/>
              <a:t>Referral Tool Review</a:t>
            </a:r>
            <a:endParaRPr lang="en-US" i="1" dirty="0"/>
          </a:p>
        </p:txBody>
      </p:sp>
    </p:spTree>
    <p:extLst>
      <p:ext uri="{BB962C8B-B14F-4D97-AF65-F5344CB8AC3E}">
        <p14:creationId xmlns:p14="http://schemas.microsoft.com/office/powerpoint/2010/main" val="35925815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6954"/>
          </a:xfrm>
          <a:solidFill>
            <a:schemeClr val="accent5">
              <a:lumMod val="20000"/>
              <a:lumOff val="80000"/>
            </a:schemeClr>
          </a:solidFill>
        </p:spPr>
        <p:txBody>
          <a:bodyPr/>
          <a:lstStyle/>
          <a:p>
            <a:pPr algn="r"/>
            <a:r>
              <a:rPr lang="en-US" i="1" dirty="0" smtClean="0"/>
              <a:t>Referral Process Activity</a:t>
            </a:r>
            <a:endParaRPr lang="en-US" i="1" dirty="0"/>
          </a:p>
        </p:txBody>
      </p:sp>
      <p:sp>
        <p:nvSpPr>
          <p:cNvPr id="3" name="Content Placeholder 2"/>
          <p:cNvSpPr>
            <a:spLocks noGrp="1"/>
          </p:cNvSpPr>
          <p:nvPr>
            <p:ph idx="1"/>
          </p:nvPr>
        </p:nvSpPr>
        <p:spPr>
          <a:xfrm>
            <a:off x="628650" y="1539240"/>
            <a:ext cx="7886700" cy="5318760"/>
          </a:xfrm>
        </p:spPr>
        <p:txBody>
          <a:bodyPr>
            <a:normAutofit fontScale="92500" lnSpcReduction="20000"/>
          </a:bodyPr>
          <a:lstStyle/>
          <a:p>
            <a:r>
              <a:rPr lang="en-US" dirty="0" smtClean="0"/>
              <a:t>Gather in groups of 2-4 </a:t>
            </a:r>
            <a:r>
              <a:rPr lang="en-US" dirty="0" smtClean="0"/>
              <a:t>people</a:t>
            </a:r>
          </a:p>
          <a:p>
            <a:endParaRPr lang="en-US" dirty="0" smtClean="0"/>
          </a:p>
          <a:p>
            <a:r>
              <a:rPr lang="en-US" dirty="0" smtClean="0"/>
              <a:t>Using the provided poster paper and markers, sketch out a referral process that you think could work well in </a:t>
            </a:r>
            <a:r>
              <a:rPr lang="en-US" dirty="0" smtClean="0"/>
              <a:t>Karonga</a:t>
            </a:r>
          </a:p>
          <a:p>
            <a:endParaRPr lang="en-US" dirty="0" smtClean="0"/>
          </a:p>
          <a:p>
            <a:r>
              <a:rPr lang="en-US" dirty="0" smtClean="0"/>
              <a:t>Think about where clients enter the referral system and how they will interact with you all (service providers</a:t>
            </a:r>
            <a:r>
              <a:rPr lang="en-US" dirty="0" smtClean="0"/>
              <a:t>)</a:t>
            </a:r>
          </a:p>
          <a:p>
            <a:endParaRPr lang="en-US" dirty="0" smtClean="0"/>
          </a:p>
          <a:p>
            <a:r>
              <a:rPr lang="en-US" dirty="0" smtClean="0"/>
              <a:t>Please write down what tools you think should be used at each stage to help get the client referrals for services they </a:t>
            </a:r>
            <a:r>
              <a:rPr lang="en-US" dirty="0" smtClean="0"/>
              <a:t>need</a:t>
            </a:r>
          </a:p>
          <a:p>
            <a:endParaRPr lang="en-US" dirty="0"/>
          </a:p>
          <a:p>
            <a:r>
              <a:rPr lang="en-US" dirty="0" smtClean="0"/>
              <a:t>Be prepared to present your ideas!</a:t>
            </a:r>
            <a:endParaRPr lang="en-US" dirty="0"/>
          </a:p>
        </p:txBody>
      </p:sp>
    </p:spTree>
    <p:extLst>
      <p:ext uri="{BB962C8B-B14F-4D97-AF65-F5344CB8AC3E}">
        <p14:creationId xmlns:p14="http://schemas.microsoft.com/office/powerpoint/2010/main" val="15626395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Action Planning and Questions to Consider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53951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i="1" dirty="0" smtClean="0">
                <a:solidFill>
                  <a:schemeClr val="bg1"/>
                </a:solidFill>
              </a:rPr>
              <a:t>Questions for YOU to Consider</a:t>
            </a:r>
            <a:endParaRPr lang="en-US" i="1" dirty="0">
              <a:solidFill>
                <a:schemeClr val="bg1"/>
              </a:solidFill>
            </a:endParaRPr>
          </a:p>
        </p:txBody>
      </p:sp>
      <p:sp>
        <p:nvSpPr>
          <p:cNvPr id="3" name="Content Placeholder 2"/>
          <p:cNvSpPr>
            <a:spLocks noGrp="1"/>
          </p:cNvSpPr>
          <p:nvPr>
            <p:ph idx="1"/>
          </p:nvPr>
        </p:nvSpPr>
        <p:spPr/>
        <p:txBody>
          <a:bodyPr/>
          <a:lstStyle/>
          <a:p>
            <a:endParaRPr lang="en-US" dirty="0" smtClean="0"/>
          </a:p>
          <a:p>
            <a:r>
              <a:rPr lang="en-US" dirty="0" smtClean="0"/>
              <a:t>What </a:t>
            </a:r>
            <a:r>
              <a:rPr lang="en-US" dirty="0" smtClean="0"/>
              <a:t>value do you see in creating a referral network here in Karonga?  </a:t>
            </a:r>
            <a:endParaRPr lang="en-US" dirty="0" smtClean="0"/>
          </a:p>
          <a:p>
            <a:endParaRPr lang="en-US" dirty="0" smtClean="0"/>
          </a:p>
          <a:p>
            <a:r>
              <a:rPr lang="en-US" dirty="0" smtClean="0"/>
              <a:t>What information would you or your organization like to learn from it?</a:t>
            </a:r>
          </a:p>
          <a:p>
            <a:pPr marL="0" indent="0">
              <a:buNone/>
            </a:pPr>
            <a:endParaRPr lang="en-US" dirty="0"/>
          </a:p>
        </p:txBody>
      </p:sp>
    </p:spTree>
    <p:extLst>
      <p:ext uri="{BB962C8B-B14F-4D97-AF65-F5344CB8AC3E}">
        <p14:creationId xmlns:p14="http://schemas.microsoft.com/office/powerpoint/2010/main" val="27943995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i="1" dirty="0" smtClean="0">
                <a:solidFill>
                  <a:schemeClr val="bg1"/>
                </a:solidFill>
              </a:rPr>
              <a:t>Questions</a:t>
            </a:r>
            <a:endParaRPr lang="en-US" i="1" dirty="0">
              <a:solidFill>
                <a:schemeClr val="bg1"/>
              </a:solidFill>
            </a:endParaRPr>
          </a:p>
        </p:txBody>
      </p:sp>
      <p:sp>
        <p:nvSpPr>
          <p:cNvPr id="3" name="Content Placeholder 2"/>
          <p:cNvSpPr>
            <a:spLocks noGrp="1"/>
          </p:cNvSpPr>
          <p:nvPr>
            <p:ph idx="1"/>
          </p:nvPr>
        </p:nvSpPr>
        <p:spPr>
          <a:xfrm>
            <a:off x="628650" y="1825624"/>
            <a:ext cx="7886700" cy="4803775"/>
          </a:xfrm>
        </p:spPr>
        <p:txBody>
          <a:bodyPr>
            <a:normAutofit/>
          </a:bodyPr>
          <a:lstStyle/>
          <a:p>
            <a:r>
              <a:rPr lang="en-US" dirty="0" smtClean="0"/>
              <a:t>Given the examples and discussion, what do you think is realistic for Karonga? </a:t>
            </a:r>
            <a:endParaRPr lang="en-US" dirty="0" smtClean="0"/>
          </a:p>
          <a:p>
            <a:endParaRPr lang="en-US" dirty="0" smtClean="0"/>
          </a:p>
          <a:p>
            <a:r>
              <a:rPr lang="en-US" dirty="0" smtClean="0"/>
              <a:t>What kind of referral system/approach? </a:t>
            </a:r>
          </a:p>
          <a:p>
            <a:pPr lvl="1"/>
            <a:r>
              <a:rPr lang="en-US" dirty="0" smtClean="0"/>
              <a:t>Bi-directional, uni-directional, clients entering at HF, or during referral </a:t>
            </a:r>
            <a:r>
              <a:rPr lang="en-US" dirty="0" smtClean="0"/>
              <a:t>corner, other?</a:t>
            </a:r>
          </a:p>
          <a:p>
            <a:pPr lvl="1"/>
            <a:endParaRPr lang="en-US" dirty="0" smtClean="0"/>
          </a:p>
          <a:p>
            <a:r>
              <a:rPr lang="en-US" dirty="0" smtClean="0"/>
              <a:t>What resources, if any, will you need to procure to make your vision a reality? </a:t>
            </a:r>
            <a:endParaRPr lang="en-US" dirty="0" smtClean="0"/>
          </a:p>
          <a:p>
            <a:endParaRPr lang="en-US" dirty="0" smtClean="0"/>
          </a:p>
        </p:txBody>
      </p:sp>
    </p:spTree>
    <p:extLst>
      <p:ext uri="{BB962C8B-B14F-4D97-AF65-F5344CB8AC3E}">
        <p14:creationId xmlns:p14="http://schemas.microsoft.com/office/powerpoint/2010/main" val="15023336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i="1" dirty="0" smtClean="0">
                <a:solidFill>
                  <a:schemeClr val="bg1"/>
                </a:solidFill>
              </a:rPr>
              <a:t>Questions</a:t>
            </a:r>
            <a:endParaRPr lang="en-US" i="1" dirty="0">
              <a:solidFill>
                <a:schemeClr val="bg1"/>
              </a:solidFill>
            </a:endParaRPr>
          </a:p>
        </p:txBody>
      </p:sp>
      <p:sp>
        <p:nvSpPr>
          <p:cNvPr id="3" name="Content Placeholder 2"/>
          <p:cNvSpPr>
            <a:spLocks noGrp="1"/>
          </p:cNvSpPr>
          <p:nvPr>
            <p:ph idx="1"/>
          </p:nvPr>
        </p:nvSpPr>
        <p:spPr>
          <a:xfrm>
            <a:off x="628650" y="1825624"/>
            <a:ext cx="7886700" cy="4689475"/>
          </a:xfrm>
        </p:spPr>
        <p:txBody>
          <a:bodyPr/>
          <a:lstStyle/>
          <a:p>
            <a:endParaRPr lang="en-US" dirty="0" smtClean="0"/>
          </a:p>
          <a:p>
            <a:r>
              <a:rPr lang="en-US" dirty="0" smtClean="0"/>
              <a:t>What referral </a:t>
            </a:r>
            <a:r>
              <a:rPr lang="en-US" dirty="0" smtClean="0"/>
              <a:t>tools already exist in Karonga that could be capitalized upon</a:t>
            </a:r>
            <a:r>
              <a:rPr lang="en-US" dirty="0" smtClean="0"/>
              <a:t>?</a:t>
            </a:r>
          </a:p>
          <a:p>
            <a:endParaRPr lang="en-US" dirty="0" smtClean="0"/>
          </a:p>
          <a:p>
            <a:r>
              <a:rPr lang="en-US" dirty="0" smtClean="0"/>
              <a:t>When and how often can you gather together to continue this work, even in LIFT’s absence?</a:t>
            </a:r>
            <a:endParaRPr lang="en-US" dirty="0"/>
          </a:p>
        </p:txBody>
      </p:sp>
    </p:spTree>
    <p:extLst>
      <p:ext uri="{BB962C8B-B14F-4D97-AF65-F5344CB8AC3E}">
        <p14:creationId xmlns:p14="http://schemas.microsoft.com/office/powerpoint/2010/main" val="22908916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pPr algn="r"/>
            <a:r>
              <a:rPr lang="en-US" i="1" dirty="0" smtClean="0">
                <a:solidFill>
                  <a:schemeClr val="bg1"/>
                </a:solidFill>
              </a:rPr>
              <a:t>Questions</a:t>
            </a:r>
            <a:endParaRPr lang="en-US" i="1" dirty="0">
              <a:solidFill>
                <a:schemeClr val="bg1"/>
              </a:solidFill>
            </a:endParaRPr>
          </a:p>
        </p:txBody>
      </p:sp>
      <p:sp>
        <p:nvSpPr>
          <p:cNvPr id="3" name="Content Placeholder 2"/>
          <p:cNvSpPr>
            <a:spLocks noGrp="1"/>
          </p:cNvSpPr>
          <p:nvPr>
            <p:ph idx="1"/>
          </p:nvPr>
        </p:nvSpPr>
        <p:spPr>
          <a:xfrm>
            <a:off x="628650" y="1825624"/>
            <a:ext cx="7886700" cy="4879975"/>
          </a:xfrm>
        </p:spPr>
        <p:txBody>
          <a:bodyPr>
            <a:normAutofit/>
          </a:bodyPr>
          <a:lstStyle/>
          <a:p>
            <a:r>
              <a:rPr lang="en-US" dirty="0" smtClean="0"/>
              <a:t>How large should the network be? </a:t>
            </a:r>
            <a:endParaRPr lang="en-US" dirty="0" smtClean="0"/>
          </a:p>
          <a:p>
            <a:endParaRPr lang="en-US" dirty="0" smtClean="0"/>
          </a:p>
          <a:p>
            <a:r>
              <a:rPr lang="en-US" dirty="0" smtClean="0"/>
              <a:t>Are there any organizations that LIFT has not engaged who you feel should be invited into this process?</a:t>
            </a:r>
          </a:p>
          <a:p>
            <a:pPr lvl="1"/>
            <a:r>
              <a:rPr lang="en-US" dirty="0" smtClean="0"/>
              <a:t>If so, LIFT recommends a similar service directory entry be created for </a:t>
            </a:r>
            <a:r>
              <a:rPr lang="en-US" dirty="0" smtClean="0"/>
              <a:t>them</a:t>
            </a:r>
          </a:p>
          <a:p>
            <a:endParaRPr lang="en-US" dirty="0"/>
          </a:p>
          <a:p>
            <a:r>
              <a:rPr lang="en-US" dirty="0" smtClean="0"/>
              <a:t>Who </a:t>
            </a:r>
            <a:r>
              <a:rPr lang="en-US" dirty="0" smtClean="0"/>
              <a:t>could be responsible for “leading” or coordinating members, at least initially?</a:t>
            </a:r>
          </a:p>
        </p:txBody>
      </p:sp>
    </p:spTree>
    <p:extLst>
      <p:ext uri="{BB962C8B-B14F-4D97-AF65-F5344CB8AC3E}">
        <p14:creationId xmlns:p14="http://schemas.microsoft.com/office/powerpoint/2010/main" val="245877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6337</TotalTime>
  <Words>8138</Words>
  <Application>Microsoft Office PowerPoint</Application>
  <PresentationFormat>On-screen Show (4:3)</PresentationFormat>
  <Paragraphs>961</Paragraphs>
  <Slides>104</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104</vt:i4>
      </vt:variant>
    </vt:vector>
  </HeadingPairs>
  <TitlesOfParts>
    <vt:vector size="115" baseType="lpstr">
      <vt:lpstr>Arial</vt:lpstr>
      <vt:lpstr>Calibri</vt:lpstr>
      <vt:lpstr>Calibri Light</vt:lpstr>
      <vt:lpstr>Geneva</vt:lpstr>
      <vt:lpstr>Gill Sans MT</vt:lpstr>
      <vt:lpstr>Symbol</vt:lpstr>
      <vt:lpstr>Times New Roman</vt:lpstr>
      <vt:lpstr>Wingdings</vt:lpstr>
      <vt:lpstr>Office Theme</vt:lpstr>
      <vt:lpstr>4_Office Theme</vt:lpstr>
      <vt:lpstr>1_Office Theme</vt:lpstr>
      <vt:lpstr>Referral System Learning Workshop</vt:lpstr>
      <vt:lpstr>Workshop Agenda</vt:lpstr>
      <vt:lpstr>PowerPoint Presentation</vt:lpstr>
      <vt:lpstr>Reminder about LIFT II:  USAID’s Livelihoods and Food Security Technical Assistance Project</vt:lpstr>
      <vt:lpstr>LIFT’s Purpose and Goals</vt:lpstr>
      <vt:lpstr>LIFT &amp; Service Providers</vt:lpstr>
      <vt:lpstr>LIFT Closeout in Karonga – Why?</vt:lpstr>
      <vt:lpstr>Recap: LIFT’s Organizational Network Analysis (ONA) and Service Directory</vt:lpstr>
      <vt:lpstr>Remember the ONA?</vt:lpstr>
      <vt:lpstr>The Six Relationships</vt:lpstr>
      <vt:lpstr>Codes used in Sociograms</vt:lpstr>
      <vt:lpstr>3. Send Clients</vt:lpstr>
      <vt:lpstr>PowerPoint Presentation</vt:lpstr>
      <vt:lpstr>4. Receive Clients</vt:lpstr>
      <vt:lpstr>PowerPoint Presentation</vt:lpstr>
      <vt:lpstr>Lessons from Karonga ONA</vt:lpstr>
      <vt:lpstr>Benefits of Referral Systems</vt:lpstr>
      <vt:lpstr>First, Definitions</vt:lpstr>
      <vt:lpstr>Participating in a network allows you to:</vt:lpstr>
      <vt:lpstr>Help More Clients</vt:lpstr>
      <vt:lpstr>Use Data for Program Decisions</vt:lpstr>
      <vt:lpstr>Understand Client Choices </vt:lpstr>
      <vt:lpstr>Understanding Client Choices (2)</vt:lpstr>
      <vt:lpstr>Work on a Systems Level</vt:lpstr>
      <vt:lpstr>Define Your Image</vt:lpstr>
      <vt:lpstr>Past Referral Systems in Karonga</vt:lpstr>
      <vt:lpstr>Counseling, eligibility criteria, and targeting</vt:lpstr>
      <vt:lpstr>Definitions</vt:lpstr>
      <vt:lpstr>Counseling is Crucial</vt:lpstr>
      <vt:lpstr>LIFT’s Targeting Strategy As an Example</vt:lpstr>
      <vt:lpstr>Who are our clients?</vt:lpstr>
      <vt:lpstr>However, LIFT is not only clinical</vt:lpstr>
      <vt:lpstr>Targeting through Inclusion</vt:lpstr>
      <vt:lpstr>Five Different Households</vt:lpstr>
      <vt:lpstr>Eligibility Criteria for LIFT?</vt:lpstr>
      <vt:lpstr>Eligibility Criteria</vt:lpstr>
      <vt:lpstr>Service Directory Finalization</vt:lpstr>
      <vt:lpstr>Karonga Service Directory</vt:lpstr>
      <vt:lpstr>SD and Targeting Sheet Review</vt:lpstr>
      <vt:lpstr>To “Diagnose” or Not</vt:lpstr>
      <vt:lpstr>Counselling Guidance</vt:lpstr>
      <vt:lpstr>Counselling Guidance</vt:lpstr>
      <vt:lpstr>Counselling</vt:lpstr>
      <vt:lpstr>Counselling Practice</vt:lpstr>
      <vt:lpstr>Counselling Discussion</vt:lpstr>
      <vt:lpstr>Several Types of Referral Systems and Tools Can be Used</vt:lpstr>
      <vt:lpstr>CommCare</vt:lpstr>
      <vt:lpstr>Bi-directional VSLA to NCST</vt:lpstr>
      <vt:lpstr>Nutrition/Referral Corners</vt:lpstr>
      <vt:lpstr>Access Database</vt:lpstr>
      <vt:lpstr>Excel Database</vt:lpstr>
      <vt:lpstr>Choosing Between Access and Excel</vt:lpstr>
      <vt:lpstr>What about Paper?</vt:lpstr>
      <vt:lpstr>Review Examples</vt:lpstr>
      <vt:lpstr>Questions to Ask</vt:lpstr>
      <vt:lpstr>Paper vs Mobile Referral Systems</vt:lpstr>
      <vt:lpstr>LIFT Case Studies </vt:lpstr>
      <vt:lpstr>Brief Review of LIFT Site Worksheet</vt:lpstr>
      <vt:lpstr>Brief Review of LIFT Site Worksheet</vt:lpstr>
      <vt:lpstr>Namibia Example</vt:lpstr>
      <vt:lpstr>Referral Resources Namibia Example</vt:lpstr>
      <vt:lpstr>Value Addition in Namibia *Ideally, the KRS should add value to the work you are already doing</vt:lpstr>
      <vt:lpstr>Namibia Referral Resource Kit Contents</vt:lpstr>
      <vt:lpstr>Referral Resource Kit Contents (2)</vt:lpstr>
      <vt:lpstr>Referrals Resource Kit Contents (3)</vt:lpstr>
      <vt:lpstr>Referrals Resource Kit Contents (4)</vt:lpstr>
      <vt:lpstr>PowerPoint Presentation</vt:lpstr>
      <vt:lpstr>PowerPoint Presentation</vt:lpstr>
      <vt:lpstr>Bi-directional VSLA to NCST </vt:lpstr>
      <vt:lpstr>Malawi – Acceleration Overview</vt:lpstr>
      <vt:lpstr>Malawi Acceleration Referral Process </vt:lpstr>
      <vt:lpstr>Malawi – Key Successes </vt:lpstr>
      <vt:lpstr>Malawi – Key Challenges </vt:lpstr>
      <vt:lpstr>ODK and Paper in Tanzania</vt:lpstr>
      <vt:lpstr>Tanzania – Overview </vt:lpstr>
      <vt:lpstr>Tanzania – Referral Process</vt:lpstr>
      <vt:lpstr>Tanzania – Referral Process (cont.)</vt:lpstr>
      <vt:lpstr>Tanzania – Key Sucesses</vt:lpstr>
      <vt:lpstr>Tanzania – Key Successes (cont.)</vt:lpstr>
      <vt:lpstr>Paper-Based in Zambia</vt:lpstr>
      <vt:lpstr>Zambia – Overview </vt:lpstr>
      <vt:lpstr>Zambia</vt:lpstr>
      <vt:lpstr>PowerPoint Presentation</vt:lpstr>
      <vt:lpstr>PowerPoint Presentation</vt:lpstr>
      <vt:lpstr>PowerPoint Presentation</vt:lpstr>
      <vt:lpstr>Zambia – Key Successes </vt:lpstr>
      <vt:lpstr>Zambia – Key Challenges</vt:lpstr>
      <vt:lpstr> Referral Tools in Greater Detail</vt:lpstr>
      <vt:lpstr>Client Intake Form</vt:lpstr>
      <vt:lpstr>Referral Card</vt:lpstr>
      <vt:lpstr>Referral Register</vt:lpstr>
      <vt:lpstr>Referral Operations Manual</vt:lpstr>
      <vt:lpstr>Referral Tool Review</vt:lpstr>
      <vt:lpstr>Referral Process Activity</vt:lpstr>
      <vt:lpstr>Action Planning and Questions to Consider</vt:lpstr>
      <vt:lpstr>Questions for YOU to Consider</vt:lpstr>
      <vt:lpstr>Questions</vt:lpstr>
      <vt:lpstr>Questions</vt:lpstr>
      <vt:lpstr>Questions</vt:lpstr>
      <vt:lpstr>Road Map for KRN</vt:lpstr>
      <vt:lpstr>Building a Referral Network (RN)</vt:lpstr>
      <vt:lpstr>Recommendations</vt:lpstr>
      <vt:lpstr>Just FYI</vt:lpstr>
      <vt:lpstr>Zikomo kwambire!!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LIFT and Referral Systems</dc:title>
  <dc:creator>Clinton Sears</dc:creator>
  <cp:lastModifiedBy>Zachary Andersson</cp:lastModifiedBy>
  <cp:revision>122</cp:revision>
  <dcterms:created xsi:type="dcterms:W3CDTF">2014-09-06T10:48:07Z</dcterms:created>
  <dcterms:modified xsi:type="dcterms:W3CDTF">2015-04-13T13:00:32Z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1287290675</vt:i4>
  </property>
  <property fmtid="{D5CDD505-2E9C-101B-9397-08002B2CF9AE}" pid="3" name="_NewReviewCycle">
    <vt:lpwstr/>
  </property>
  <property fmtid="{D5CDD505-2E9C-101B-9397-08002B2CF9AE}" pid="4" name="_EmailSubject">
    <vt:lpwstr>ASSIGNMENT (due 8/14) - Final Leland Program Deliverables</vt:lpwstr>
  </property>
  <property fmtid="{D5CDD505-2E9C-101B-9397-08002B2CF9AE}" pid="5" name="_AuthorEmail">
    <vt:lpwstr>zandersson@fhi360.org</vt:lpwstr>
  </property>
  <property fmtid="{D5CDD505-2E9C-101B-9397-08002B2CF9AE}" pid="6" name="_AuthorEmailDisplayName">
    <vt:lpwstr>Zachary Andersson</vt:lpwstr>
  </property>
  <property fmtid="{D5CDD505-2E9C-101B-9397-08002B2CF9AE}" pid="7" name="_PreviousAdHocReviewCycleID">
    <vt:i4>1439207253</vt:i4>
  </property>
</Properties>
</file>